
<file path=[Content_Types].xml><?xml version="1.0" encoding="utf-8"?>
<Types xmlns="http://schemas.openxmlformats.org/package/2006/content-types">
  <Default Extension="mp3" ContentType="audio/mpeg"/>
  <Default Extension="png" ContentType="image/png"/>
  <Default Extension="jpeg" ContentType="image/jpe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tags/tag16.xml" ContentType="application/vnd.openxmlformats-officedocument.presentationml.tags+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5"/>
  </p:notesMasterIdLst>
  <p:handoutMasterIdLst>
    <p:handoutMasterId r:id="rId36"/>
  </p:handoutMasterIdLst>
  <p:sldIdLst>
    <p:sldId id="256" r:id="rId2"/>
    <p:sldId id="297" r:id="rId3"/>
    <p:sldId id="258" r:id="rId4"/>
    <p:sldId id="259" r:id="rId5"/>
    <p:sldId id="260" r:id="rId6"/>
    <p:sldId id="261" r:id="rId7"/>
    <p:sldId id="290" r:id="rId8"/>
    <p:sldId id="263" r:id="rId9"/>
    <p:sldId id="264" r:id="rId10"/>
    <p:sldId id="265" r:id="rId11"/>
    <p:sldId id="291" r:id="rId12"/>
    <p:sldId id="267" r:id="rId13"/>
    <p:sldId id="268" r:id="rId14"/>
    <p:sldId id="269" r:id="rId15"/>
    <p:sldId id="270" r:id="rId16"/>
    <p:sldId id="272" r:id="rId17"/>
    <p:sldId id="274" r:id="rId18"/>
    <p:sldId id="275" r:id="rId19"/>
    <p:sldId id="276" r:id="rId20"/>
    <p:sldId id="292" r:id="rId21"/>
    <p:sldId id="278" r:id="rId22"/>
    <p:sldId id="279" r:id="rId23"/>
    <p:sldId id="280" r:id="rId24"/>
    <p:sldId id="281" r:id="rId25"/>
    <p:sldId id="293" r:id="rId26"/>
    <p:sldId id="283" r:id="rId27"/>
    <p:sldId id="284" r:id="rId28"/>
    <p:sldId id="285" r:id="rId29"/>
    <p:sldId id="286" r:id="rId30"/>
    <p:sldId id="294" r:id="rId31"/>
    <p:sldId id="288" r:id="rId32"/>
    <p:sldId id="289" r:id="rId33"/>
    <p:sldId id="298" r:id="rId34"/>
  </p:sldIdLst>
  <p:sldSz cx="12192000" cy="6858000"/>
  <p:notesSz cx="6858000" cy="9144000"/>
  <p:custDataLst>
    <p:tags r:id="rId3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37" userDrawn="1">
          <p15:clr>
            <a:srgbClr val="A4A3A4"/>
          </p15:clr>
        </p15:guide>
        <p15:guide id="2" pos="3885"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6079"/>
    <a:srgbClr val="19F4F7"/>
    <a:srgbClr val="138E9A"/>
    <a:srgbClr val="0C3757"/>
    <a:srgbClr val="6F45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60" autoAdjust="0"/>
  </p:normalViewPr>
  <p:slideViewPr>
    <p:cSldViewPr snapToGrid="0" showGuides="1">
      <p:cViewPr varScale="1">
        <p:scale>
          <a:sx n="110" d="100"/>
          <a:sy n="110" d="100"/>
        </p:scale>
        <p:origin x="594" y="102"/>
      </p:cViewPr>
      <p:guideLst>
        <p:guide orient="horz" pos="2137"/>
        <p:guide pos="3885"/>
      </p:guideLst>
    </p:cSldViewPr>
  </p:slideViewPr>
  <p:outlineViewPr>
    <p:cViewPr>
      <p:scale>
        <a:sx n="33" d="100"/>
        <a:sy n="33" d="100"/>
      </p:scale>
      <p:origin x="0" y="0"/>
    </p:cViewPr>
  </p:outlineViewPr>
  <p:notesTextViewPr>
    <p:cViewPr>
      <p:scale>
        <a:sx n="1" d="1"/>
        <a:sy n="1" d="1"/>
      </p:scale>
      <p:origin x="0" y="0"/>
    </p:cViewPr>
  </p:notesTextViewPr>
  <p:sorterViewPr>
    <p:cViewPr varScale="1">
      <p:scale>
        <a:sx n="100" d="100"/>
        <a:sy n="100" d="100"/>
      </p:scale>
      <p:origin x="0" y="0"/>
    </p:cViewPr>
  </p:sorterViewPr>
  <p:notesViewPr>
    <p:cSldViewPr snapToGrid="0" showGuides="1">
      <p:cViewPr varScale="1">
        <p:scale>
          <a:sx n="65" d="100"/>
          <a:sy n="65" d="100"/>
        </p:scale>
        <p:origin x="2874" y="7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gs" Target="tags/tag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252E828-2A80-4265-9E70-AC2DEA71A971}" type="doc">
      <dgm:prSet loTypeId="urn:microsoft.com/office/officeart/2005/8/layout/cycle4" loCatId="matrix" qsTypeId="urn:microsoft.com/office/officeart/2005/8/quickstyle/simple1" qsCatId="simple" csTypeId="urn:microsoft.com/office/officeart/2005/8/colors/accent0_1" csCatId="mainScheme" phldr="1"/>
      <dgm:spPr/>
      <dgm:t>
        <a:bodyPr/>
        <a:lstStyle/>
        <a:p>
          <a:endParaRPr lang="zh-CN" altLang="en-US"/>
        </a:p>
      </dgm:t>
    </dgm:pt>
    <dgm:pt modelId="{D01C3247-CA38-4EB7-8199-78A4D75306D3}">
      <dgm:prSet/>
      <dgm:spPr/>
      <dgm:t>
        <a:bodyPr/>
        <a:lstStyle/>
        <a:p>
          <a:r>
            <a:rPr lang="zh-CN" b="0" i="0" baseline="0" dirty="0"/>
            <a:t>高能耗</a:t>
          </a:r>
          <a:endParaRPr lang="zh-CN" dirty="0"/>
        </a:p>
      </dgm:t>
    </dgm:pt>
    <dgm:pt modelId="{F99DB8A4-9573-4C5A-96B0-D8BDC12539BC}" type="parTrans" cxnId="{D5C4F508-5BA9-4145-94C2-1EE25C54382A}">
      <dgm:prSet/>
      <dgm:spPr/>
      <dgm:t>
        <a:bodyPr/>
        <a:lstStyle/>
        <a:p>
          <a:endParaRPr lang="zh-CN" altLang="en-US"/>
        </a:p>
      </dgm:t>
    </dgm:pt>
    <dgm:pt modelId="{849BF5AE-9249-455C-BF2F-5951B965D200}" type="sibTrans" cxnId="{D5C4F508-5BA9-4145-94C2-1EE25C54382A}">
      <dgm:prSet/>
      <dgm:spPr/>
      <dgm:t>
        <a:bodyPr/>
        <a:lstStyle/>
        <a:p>
          <a:endParaRPr lang="zh-CN" altLang="en-US"/>
        </a:p>
      </dgm:t>
    </dgm:pt>
    <dgm:pt modelId="{A82B954B-6F86-48EF-8A44-7608CD2F1668}">
      <dgm:prSet/>
      <dgm:spPr/>
      <dgm:t>
        <a:bodyPr/>
        <a:lstStyle/>
        <a:p>
          <a:r>
            <a:rPr lang="zh-CN" b="0" i="0" baseline="0"/>
            <a:t>数据库存储空间</a:t>
          </a:r>
          <a:endParaRPr lang="zh-CN"/>
        </a:p>
      </dgm:t>
    </dgm:pt>
    <dgm:pt modelId="{B391DAC4-60FF-4254-A36B-D72CF7CB4EE9}" type="parTrans" cxnId="{2CC8FC18-74C5-4DE9-BE0E-1597A6279612}">
      <dgm:prSet/>
      <dgm:spPr/>
      <dgm:t>
        <a:bodyPr/>
        <a:lstStyle/>
        <a:p>
          <a:endParaRPr lang="zh-CN" altLang="en-US"/>
        </a:p>
      </dgm:t>
    </dgm:pt>
    <dgm:pt modelId="{877C5A0A-90A2-41FF-825A-C82D89397185}" type="sibTrans" cxnId="{2CC8FC18-74C5-4DE9-BE0E-1597A6279612}">
      <dgm:prSet/>
      <dgm:spPr/>
      <dgm:t>
        <a:bodyPr/>
        <a:lstStyle/>
        <a:p>
          <a:endParaRPr lang="zh-CN" altLang="en-US"/>
        </a:p>
      </dgm:t>
    </dgm:pt>
    <dgm:pt modelId="{19EC826F-6968-46FC-B923-C231C5661373}">
      <dgm:prSet/>
      <dgm:spPr/>
      <dgm:t>
        <a:bodyPr/>
        <a:lstStyle/>
        <a:p>
          <a:r>
            <a:rPr lang="zh-CN" b="0" i="0" baseline="0"/>
            <a:t>处理大规模交易的抗压能力</a:t>
          </a:r>
          <a:endParaRPr lang="zh-CN"/>
        </a:p>
      </dgm:t>
    </dgm:pt>
    <dgm:pt modelId="{E96D5B9E-B637-445C-9322-4B933490DFAD}" type="parTrans" cxnId="{7216D72B-3C2E-4AFC-956F-51E04BF17C95}">
      <dgm:prSet/>
      <dgm:spPr/>
      <dgm:t>
        <a:bodyPr/>
        <a:lstStyle/>
        <a:p>
          <a:endParaRPr lang="zh-CN" altLang="en-US"/>
        </a:p>
      </dgm:t>
    </dgm:pt>
    <dgm:pt modelId="{C16E1C97-7FB7-4875-9E3B-BDE2B0AAD80C}" type="sibTrans" cxnId="{7216D72B-3C2E-4AFC-956F-51E04BF17C95}">
      <dgm:prSet/>
      <dgm:spPr/>
      <dgm:t>
        <a:bodyPr/>
        <a:lstStyle/>
        <a:p>
          <a:endParaRPr lang="zh-CN" altLang="en-US"/>
        </a:p>
      </dgm:t>
    </dgm:pt>
    <dgm:pt modelId="{09D7EB11-74EF-4406-8E38-3C5C3EE36B97}">
      <dgm:prSet/>
      <dgm:spPr/>
      <dgm:t>
        <a:bodyPr/>
        <a:lstStyle/>
        <a:p>
          <a:r>
            <a:rPr lang="zh-CN" b="0" i="0" baseline="0"/>
            <a:t>安全性</a:t>
          </a:r>
          <a:endParaRPr lang="zh-CN"/>
        </a:p>
      </dgm:t>
    </dgm:pt>
    <dgm:pt modelId="{CB4328DE-2305-4016-8957-820CD882384C}" type="parTrans" cxnId="{90A85CBC-713A-4E64-B264-FA83CEE40F8C}">
      <dgm:prSet/>
      <dgm:spPr/>
      <dgm:t>
        <a:bodyPr/>
        <a:lstStyle/>
        <a:p>
          <a:endParaRPr lang="zh-CN" altLang="en-US"/>
        </a:p>
      </dgm:t>
    </dgm:pt>
    <dgm:pt modelId="{0B0F2D09-1EA4-422C-95B2-AA14961A66F5}" type="sibTrans" cxnId="{90A85CBC-713A-4E64-B264-FA83CEE40F8C}">
      <dgm:prSet/>
      <dgm:spPr/>
      <dgm:t>
        <a:bodyPr/>
        <a:lstStyle/>
        <a:p>
          <a:endParaRPr lang="zh-CN" altLang="en-US"/>
        </a:p>
      </dgm:t>
    </dgm:pt>
    <dgm:pt modelId="{DDAC70DC-B057-4911-9A05-235109681F88}" type="pres">
      <dgm:prSet presAssocID="{0252E828-2A80-4265-9E70-AC2DEA71A971}" presName="cycleMatrixDiagram" presStyleCnt="0">
        <dgm:presLayoutVars>
          <dgm:chMax val="1"/>
          <dgm:dir/>
          <dgm:animLvl val="lvl"/>
          <dgm:resizeHandles val="exact"/>
        </dgm:presLayoutVars>
      </dgm:prSet>
      <dgm:spPr/>
      <dgm:t>
        <a:bodyPr/>
        <a:lstStyle/>
        <a:p>
          <a:endParaRPr lang="zh-CN" altLang="en-US"/>
        </a:p>
      </dgm:t>
    </dgm:pt>
    <dgm:pt modelId="{78705CFB-17AA-4862-B632-C85AF23D1C8C}" type="pres">
      <dgm:prSet presAssocID="{0252E828-2A80-4265-9E70-AC2DEA71A971}" presName="children" presStyleCnt="0"/>
      <dgm:spPr/>
    </dgm:pt>
    <dgm:pt modelId="{8DCE255F-B72E-4B53-8C41-3AA5502F9325}" type="pres">
      <dgm:prSet presAssocID="{0252E828-2A80-4265-9E70-AC2DEA71A971}" presName="childPlaceholder" presStyleCnt="0"/>
      <dgm:spPr/>
    </dgm:pt>
    <dgm:pt modelId="{4A06C703-D10F-4A9D-B43C-0E8390421198}" type="pres">
      <dgm:prSet presAssocID="{0252E828-2A80-4265-9E70-AC2DEA71A971}" presName="circle" presStyleCnt="0"/>
      <dgm:spPr/>
    </dgm:pt>
    <dgm:pt modelId="{F5DAF67D-F52D-4C85-BB4C-09F59C57D30D}" type="pres">
      <dgm:prSet presAssocID="{0252E828-2A80-4265-9E70-AC2DEA71A971}" presName="quadrant1" presStyleLbl="node1" presStyleIdx="0" presStyleCnt="4">
        <dgm:presLayoutVars>
          <dgm:chMax val="1"/>
          <dgm:bulletEnabled val="1"/>
        </dgm:presLayoutVars>
      </dgm:prSet>
      <dgm:spPr/>
      <dgm:t>
        <a:bodyPr/>
        <a:lstStyle/>
        <a:p>
          <a:endParaRPr lang="zh-CN" altLang="en-US"/>
        </a:p>
      </dgm:t>
    </dgm:pt>
    <dgm:pt modelId="{AFB668E2-6CF4-4831-9A1B-33335B920F78}" type="pres">
      <dgm:prSet presAssocID="{0252E828-2A80-4265-9E70-AC2DEA71A971}" presName="quadrant2" presStyleLbl="node1" presStyleIdx="1" presStyleCnt="4">
        <dgm:presLayoutVars>
          <dgm:chMax val="1"/>
          <dgm:bulletEnabled val="1"/>
        </dgm:presLayoutVars>
      </dgm:prSet>
      <dgm:spPr/>
      <dgm:t>
        <a:bodyPr/>
        <a:lstStyle/>
        <a:p>
          <a:endParaRPr lang="zh-CN" altLang="en-US"/>
        </a:p>
      </dgm:t>
    </dgm:pt>
    <dgm:pt modelId="{42DBC3BC-0DB4-4092-AEB6-1F5525F1E466}" type="pres">
      <dgm:prSet presAssocID="{0252E828-2A80-4265-9E70-AC2DEA71A971}" presName="quadrant3" presStyleLbl="node1" presStyleIdx="2" presStyleCnt="4">
        <dgm:presLayoutVars>
          <dgm:chMax val="1"/>
          <dgm:bulletEnabled val="1"/>
        </dgm:presLayoutVars>
      </dgm:prSet>
      <dgm:spPr/>
      <dgm:t>
        <a:bodyPr/>
        <a:lstStyle/>
        <a:p>
          <a:endParaRPr lang="zh-CN" altLang="en-US"/>
        </a:p>
      </dgm:t>
    </dgm:pt>
    <dgm:pt modelId="{C4D146A2-F8E0-4FFF-8DF8-B3B2D98E137A}" type="pres">
      <dgm:prSet presAssocID="{0252E828-2A80-4265-9E70-AC2DEA71A971}" presName="quadrant4" presStyleLbl="node1" presStyleIdx="3" presStyleCnt="4">
        <dgm:presLayoutVars>
          <dgm:chMax val="1"/>
          <dgm:bulletEnabled val="1"/>
        </dgm:presLayoutVars>
      </dgm:prSet>
      <dgm:spPr/>
      <dgm:t>
        <a:bodyPr/>
        <a:lstStyle/>
        <a:p>
          <a:endParaRPr lang="zh-CN" altLang="en-US"/>
        </a:p>
      </dgm:t>
    </dgm:pt>
    <dgm:pt modelId="{65B7FEA7-CBF6-411F-BB8A-CE7A02E9B454}" type="pres">
      <dgm:prSet presAssocID="{0252E828-2A80-4265-9E70-AC2DEA71A971}" presName="quadrantPlaceholder" presStyleCnt="0"/>
      <dgm:spPr/>
    </dgm:pt>
    <dgm:pt modelId="{84712403-7441-420C-B2C5-88C40B5BD6D4}" type="pres">
      <dgm:prSet presAssocID="{0252E828-2A80-4265-9E70-AC2DEA71A971}" presName="center1" presStyleLbl="fgShp" presStyleIdx="0" presStyleCnt="2"/>
      <dgm:spPr/>
    </dgm:pt>
    <dgm:pt modelId="{B7BD9ECF-AEE8-40BF-8AE6-ED6DFD23E5D3}" type="pres">
      <dgm:prSet presAssocID="{0252E828-2A80-4265-9E70-AC2DEA71A971}" presName="center2" presStyleLbl="fgShp" presStyleIdx="1" presStyleCnt="2"/>
      <dgm:spPr/>
    </dgm:pt>
  </dgm:ptLst>
  <dgm:cxnLst>
    <dgm:cxn modelId="{7216D72B-3C2E-4AFC-956F-51E04BF17C95}" srcId="{0252E828-2A80-4265-9E70-AC2DEA71A971}" destId="{19EC826F-6968-46FC-B923-C231C5661373}" srcOrd="2" destOrd="0" parTransId="{E96D5B9E-B637-445C-9322-4B933490DFAD}" sibTransId="{C16E1C97-7FB7-4875-9E3B-BDE2B0AAD80C}"/>
    <dgm:cxn modelId="{2CC8FC18-74C5-4DE9-BE0E-1597A6279612}" srcId="{0252E828-2A80-4265-9E70-AC2DEA71A971}" destId="{A82B954B-6F86-48EF-8A44-7608CD2F1668}" srcOrd="1" destOrd="0" parTransId="{B391DAC4-60FF-4254-A36B-D72CF7CB4EE9}" sibTransId="{877C5A0A-90A2-41FF-825A-C82D89397185}"/>
    <dgm:cxn modelId="{07F7DF08-9A76-4BE2-90DF-834E0712F237}" type="presOf" srcId="{D01C3247-CA38-4EB7-8199-78A4D75306D3}" destId="{F5DAF67D-F52D-4C85-BB4C-09F59C57D30D}" srcOrd="0" destOrd="0" presId="urn:microsoft.com/office/officeart/2005/8/layout/cycle4"/>
    <dgm:cxn modelId="{EB2D4533-1259-4F75-AA45-CC24AC3ABE33}" type="presOf" srcId="{19EC826F-6968-46FC-B923-C231C5661373}" destId="{42DBC3BC-0DB4-4092-AEB6-1F5525F1E466}" srcOrd="0" destOrd="0" presId="urn:microsoft.com/office/officeart/2005/8/layout/cycle4"/>
    <dgm:cxn modelId="{90A85CBC-713A-4E64-B264-FA83CEE40F8C}" srcId="{0252E828-2A80-4265-9E70-AC2DEA71A971}" destId="{09D7EB11-74EF-4406-8E38-3C5C3EE36B97}" srcOrd="3" destOrd="0" parTransId="{CB4328DE-2305-4016-8957-820CD882384C}" sibTransId="{0B0F2D09-1EA4-422C-95B2-AA14961A66F5}"/>
    <dgm:cxn modelId="{951C5B69-CEB8-4F94-8CE5-703CD4CD5164}" type="presOf" srcId="{09D7EB11-74EF-4406-8E38-3C5C3EE36B97}" destId="{C4D146A2-F8E0-4FFF-8DF8-B3B2D98E137A}" srcOrd="0" destOrd="0" presId="urn:microsoft.com/office/officeart/2005/8/layout/cycle4"/>
    <dgm:cxn modelId="{FEAEF8D7-0EF9-49EB-8CC6-C13A3EC8CE5B}" type="presOf" srcId="{0252E828-2A80-4265-9E70-AC2DEA71A971}" destId="{DDAC70DC-B057-4911-9A05-235109681F88}" srcOrd="0" destOrd="0" presId="urn:microsoft.com/office/officeart/2005/8/layout/cycle4"/>
    <dgm:cxn modelId="{D5C4F508-5BA9-4145-94C2-1EE25C54382A}" srcId="{0252E828-2A80-4265-9E70-AC2DEA71A971}" destId="{D01C3247-CA38-4EB7-8199-78A4D75306D3}" srcOrd="0" destOrd="0" parTransId="{F99DB8A4-9573-4C5A-96B0-D8BDC12539BC}" sibTransId="{849BF5AE-9249-455C-BF2F-5951B965D200}"/>
    <dgm:cxn modelId="{E0885C02-7898-4296-983B-820BC0407358}" type="presOf" srcId="{A82B954B-6F86-48EF-8A44-7608CD2F1668}" destId="{AFB668E2-6CF4-4831-9A1B-33335B920F78}" srcOrd="0" destOrd="0" presId="urn:microsoft.com/office/officeart/2005/8/layout/cycle4"/>
    <dgm:cxn modelId="{01C7CF6B-CC66-4628-AC43-0AB467D3501F}" type="presParOf" srcId="{DDAC70DC-B057-4911-9A05-235109681F88}" destId="{78705CFB-17AA-4862-B632-C85AF23D1C8C}" srcOrd="0" destOrd="0" presId="urn:microsoft.com/office/officeart/2005/8/layout/cycle4"/>
    <dgm:cxn modelId="{B2FDCA4B-4D99-4F3F-BE4B-824DF4CCF67F}" type="presParOf" srcId="{78705CFB-17AA-4862-B632-C85AF23D1C8C}" destId="{8DCE255F-B72E-4B53-8C41-3AA5502F9325}" srcOrd="0" destOrd="0" presId="urn:microsoft.com/office/officeart/2005/8/layout/cycle4"/>
    <dgm:cxn modelId="{4F9B8D66-3D65-44C4-96E0-AD174A76961F}" type="presParOf" srcId="{DDAC70DC-B057-4911-9A05-235109681F88}" destId="{4A06C703-D10F-4A9D-B43C-0E8390421198}" srcOrd="1" destOrd="0" presId="urn:microsoft.com/office/officeart/2005/8/layout/cycle4"/>
    <dgm:cxn modelId="{676AE3E5-82B4-4EB9-B68D-54AE1B9882BC}" type="presParOf" srcId="{4A06C703-D10F-4A9D-B43C-0E8390421198}" destId="{F5DAF67D-F52D-4C85-BB4C-09F59C57D30D}" srcOrd="0" destOrd="0" presId="urn:microsoft.com/office/officeart/2005/8/layout/cycle4"/>
    <dgm:cxn modelId="{DCA7DA2E-ACE3-4111-B834-3F015B135738}" type="presParOf" srcId="{4A06C703-D10F-4A9D-B43C-0E8390421198}" destId="{AFB668E2-6CF4-4831-9A1B-33335B920F78}" srcOrd="1" destOrd="0" presId="urn:microsoft.com/office/officeart/2005/8/layout/cycle4"/>
    <dgm:cxn modelId="{5631D6D4-47CB-4170-8CD2-2BDD6B62F9B0}" type="presParOf" srcId="{4A06C703-D10F-4A9D-B43C-0E8390421198}" destId="{42DBC3BC-0DB4-4092-AEB6-1F5525F1E466}" srcOrd="2" destOrd="0" presId="urn:microsoft.com/office/officeart/2005/8/layout/cycle4"/>
    <dgm:cxn modelId="{779E8736-1090-4C55-9043-EC98195F8DCF}" type="presParOf" srcId="{4A06C703-D10F-4A9D-B43C-0E8390421198}" destId="{C4D146A2-F8E0-4FFF-8DF8-B3B2D98E137A}" srcOrd="3" destOrd="0" presId="urn:microsoft.com/office/officeart/2005/8/layout/cycle4"/>
    <dgm:cxn modelId="{A4D852D8-D317-4583-8CF0-707D73770D3A}" type="presParOf" srcId="{4A06C703-D10F-4A9D-B43C-0E8390421198}" destId="{65B7FEA7-CBF6-411F-BB8A-CE7A02E9B454}" srcOrd="4" destOrd="0" presId="urn:microsoft.com/office/officeart/2005/8/layout/cycle4"/>
    <dgm:cxn modelId="{B481EE6B-FD54-4852-98C5-C0E30CA16BE7}" type="presParOf" srcId="{DDAC70DC-B057-4911-9A05-235109681F88}" destId="{84712403-7441-420C-B2C5-88C40B5BD6D4}" srcOrd="2" destOrd="0" presId="urn:microsoft.com/office/officeart/2005/8/layout/cycle4"/>
    <dgm:cxn modelId="{54E56C7E-7686-4C26-A30B-15017329569A}" type="presParOf" srcId="{DDAC70DC-B057-4911-9A05-235109681F88}" destId="{B7BD9ECF-AEE8-40BF-8AE6-ED6DFD23E5D3}" srcOrd="3" destOrd="0" presId="urn:microsoft.com/office/officeart/2005/8/layout/cycle4"/>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5/8/layout/cycle4">
  <dgm:title val=""/>
  <dgm:desc val=""/>
  <dgm:catLst>
    <dgm:cat type="relationship" pri="26000"/>
    <dgm:cat type="cycle" pri="13000"/>
    <dgm:cat type="matrix" pri="4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4">
          <dgm:prSet phldr="1"/>
        </dgm:pt>
        <dgm:pt modelId="41">
          <dgm:prSet phldr="1"/>
        </dgm:pt>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ampData>
  <dgm:style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cycleMatrixDiagram">
    <dgm:varLst>
      <dgm:chMax val="1"/>
      <dgm:dir/>
      <dgm:animLvl val="lvl"/>
      <dgm:resizeHandles val="exact"/>
    </dgm:varLst>
    <dgm:alg type="composite">
      <dgm:param type="ar" val="1.3"/>
    </dgm:alg>
    <dgm:shape xmlns:r="http://schemas.openxmlformats.org/officeDocument/2006/relationships" r:blip="">
      <dgm:adjLst/>
    </dgm:shape>
    <dgm:presOf/>
    <dgm:constrLst>
      <dgm:constr type="w" for="ch" forName="children" refType="w"/>
      <dgm:constr type="h" for="ch" forName="children" refType="w" refFor="ch" refForName="children" fact="0.77"/>
      <dgm:constr type="ctrX" for="ch" forName="children" refType="w" fact="0.5"/>
      <dgm:constr type="ctrY" for="ch" forName="children" refType="h" fact="0.5"/>
      <dgm:constr type="w" for="ch" forName="circle" refType="w"/>
      <dgm:constr type="h" for="ch" forName="circle" refType="h"/>
      <dgm:constr type="ctrX" for="ch" forName="circle" refType="w" fact="0.5"/>
      <dgm:constr type="ctrY" for="ch" forName="circle" refType="h" fact="0.5"/>
      <dgm:constr type="w" for="ch" forName="center1" refType="w" fact="0.115"/>
      <dgm:constr type="h" for="ch" forName="center1" refType="w" fact="0.1"/>
      <dgm:constr type="ctrX" for="ch" forName="center1" refType="w" fact="0.5"/>
      <dgm:constr type="ctrY" for="ch" forName="center1" refType="h" fact="0.475"/>
      <dgm:constr type="w" for="ch" forName="center2" refType="w" fact="0.115"/>
      <dgm:constr type="h" for="ch" forName="center2" refType="w" fact="0.1"/>
      <dgm:constr type="ctrX" for="ch" forName="center2" refType="w" fact="0.5"/>
      <dgm:constr type="ctrY" for="ch" forName="center2" refType="h" fact="0.525"/>
    </dgm:constrLst>
    <dgm:ruleLst/>
    <dgm:choose name="Name0">
      <dgm:if name="Name1" axis="ch" ptType="node" func="cnt" op="gte" val="1">
        <dgm:layoutNode name="children">
          <dgm:alg type="composite">
            <dgm:param type="ar" val="1.3"/>
          </dgm:alg>
          <dgm:shape xmlns:r="http://schemas.openxmlformats.org/officeDocument/2006/relationships" r:blip="">
            <dgm:adjLst/>
          </dgm:shape>
          <dgm:presOf/>
          <dgm:choose name="Name2">
            <dgm:if name="Name3" func="var" arg="dir" op="equ" val="norm">
              <dgm:constrLst>
                <dgm:constr type="primFontSz" for="des" ptType="node" op="equ" val="65"/>
                <dgm:constr type="w" for="ch" forName="child1group" refType="w" fact="0.38"/>
                <dgm:constr type="h" for="ch" forName="child1group" refType="h" fact="0.32"/>
                <dgm:constr type="t" for="ch" forName="child1group"/>
                <dgm:constr type="l" for="ch" forName="child1group"/>
                <dgm:constr type="w" for="ch" forName="child2group" refType="w" fact="0.38"/>
                <dgm:constr type="h" for="ch" forName="child2group" refType="h" fact="0.32"/>
                <dgm:constr type="t" for="ch" forName="child2group"/>
                <dgm:constr type="r" for="ch" forName="child2group" refType="w"/>
                <dgm:constr type="w" for="ch" forName="child3group" refType="w" fact="0.38"/>
                <dgm:constr type="h" for="ch" forName="child3group" refType="h" fact="0.32"/>
                <dgm:constr type="b" for="ch" forName="child3group" refType="h"/>
                <dgm:constr type="r" for="ch" forName="child3group" refType="w"/>
                <dgm:constr type="w" for="ch" forName="child4group" refType="w" fact="0.38"/>
                <dgm:constr type="h" for="ch" forName="child4group" refType="h" fact="0.32"/>
                <dgm:constr type="b" for="ch" forName="child4group" refType="h"/>
                <dgm:constr type="l" for="ch" forName="child4group"/>
              </dgm:constrLst>
            </dgm:if>
            <dgm:else name="Name4">
              <dgm:constrLst>
                <dgm:constr type="primFontSz" for="des" ptType="node" op="equ" val="65"/>
                <dgm:constr type="w" for="ch" forName="child1group" refType="w" fact="0.38"/>
                <dgm:constr type="h" for="ch" forName="child1group" refType="h" fact="0.32"/>
                <dgm:constr type="t" for="ch" forName="child1group"/>
                <dgm:constr type="r" for="ch" forName="child1group" refType="w"/>
                <dgm:constr type="w" for="ch" forName="child2group" refType="w" fact="0.38"/>
                <dgm:constr type="h" for="ch" forName="child2group" refType="h" fact="0.32"/>
                <dgm:constr type="t" for="ch" forName="child2group"/>
                <dgm:constr type="l" for="ch" forName="child2group"/>
                <dgm:constr type="w" for="ch" forName="child3group" refType="w" fact="0.38"/>
                <dgm:constr type="h" for="ch" forName="child3group" refType="h" fact="0.32"/>
                <dgm:constr type="b" for="ch" forName="child3group" refType="h"/>
                <dgm:constr type="l" for="ch" forName="child3group"/>
                <dgm:constr type="w" for="ch" forName="child4group" refType="w" fact="0.38"/>
                <dgm:constr type="h" for="ch" forName="child4group" refType="h" fact="0.32"/>
                <dgm:constr type="b" for="ch" forName="child4group" refType="h"/>
                <dgm:constr type="r" for="ch" forName="child4group" refType="w"/>
              </dgm:constrLst>
            </dgm:else>
          </dgm:choose>
          <dgm:ruleLst/>
          <dgm:choose name="Name5">
            <dgm:if name="Name6" axis="ch ch" ptType="node node" st="1 1" cnt="1 0" func="cnt" op="gte" val="1">
              <dgm:layoutNode name="child1group">
                <dgm:alg type="composite">
                  <dgm:param type="horzAlign" val="none"/>
                  <dgm:param type="vertAlign" val="none"/>
                </dgm:alg>
                <dgm:shape xmlns:r="http://schemas.openxmlformats.org/officeDocument/2006/relationships" r:blip="">
                  <dgm:adjLst/>
                </dgm:shape>
                <dgm:presOf/>
                <dgm:choose name="Name7">
                  <dgm:if name="Name8" func="var" arg="dir" op="equ" val="norm">
                    <dgm:constrLst>
                      <dgm:constr type="w" for="ch" forName="child1" refType="w"/>
                      <dgm:constr type="h" for="ch" forName="child1" refType="h"/>
                      <dgm:constr type="t" for="ch" forName="child1"/>
                      <dgm:constr type="l" for="ch" forName="child1"/>
                      <dgm:constr type="w" for="ch" forName="child1Text" refType="w" fact="0.7"/>
                      <dgm:constr type="h" for="ch" forName="child1Text" refType="h" fact="0.75"/>
                      <dgm:constr type="t" for="ch" forName="child1Text"/>
                      <dgm:constr type="l" for="ch" forName="child1Text"/>
                    </dgm:constrLst>
                  </dgm:if>
                  <dgm:else name="Name9">
                    <dgm:constrLst>
                      <dgm:constr type="w" for="ch" forName="child1" refType="w"/>
                      <dgm:constr type="h" for="ch" forName="child1" refType="h"/>
                      <dgm:constr type="t" for="ch" forName="child1"/>
                      <dgm:constr type="r" for="ch" forName="child1" refType="w"/>
                      <dgm:constr type="w" for="ch" forName="child1Text" refType="w" fact="0.7"/>
                      <dgm:constr type="h" for="ch" forName="child1Text" refType="h" fact="0.75"/>
                      <dgm:constr type="t" for="ch" forName="child1Text"/>
                      <dgm:constr type="r" for="ch" forName="child1Text" refType="w"/>
                    </dgm:constrLst>
                  </dgm:else>
                </dgm:choose>
                <dgm:ruleLst/>
                <dgm:layoutNode name="child1" styleLbl="bgAcc1">
                  <dgm:alg type="sp"/>
                  <dgm:shape xmlns:r="http://schemas.openxmlformats.org/officeDocument/2006/relationships" type="roundRect" r:blip="" zOrderOff="-2">
                    <dgm:adjLst>
                      <dgm:adj idx="1" val="0.1"/>
                    </dgm:adjLst>
                  </dgm:shape>
                  <dgm:presOf axis="ch des" ptType="node node" st="1 1" cnt="1 0"/>
                  <dgm:constrLst/>
                  <dgm:ruleLst/>
                </dgm:layoutNode>
                <dgm:layoutNode name="child1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1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0"/>
          </dgm:choose>
          <dgm:choose name="Name11">
            <dgm:if name="Name12" axis="ch ch" ptType="node node" st="2 1" cnt="1 0" func="cnt" op="gte" val="1">
              <dgm:layoutNode name="child2group">
                <dgm:alg type="composite">
                  <dgm:param type="horzAlign" val="none"/>
                  <dgm:param type="vertAlign" val="none"/>
                </dgm:alg>
                <dgm:shape xmlns:r="http://schemas.openxmlformats.org/officeDocument/2006/relationships" r:blip="">
                  <dgm:adjLst/>
                </dgm:shape>
                <dgm:choose name="Name13">
                  <dgm:if name="Name14" func="var" arg="dir" op="equ" val="norm">
                    <dgm:constrLst>
                      <dgm:constr type="w" for="ch" forName="child2" refType="w"/>
                      <dgm:constr type="h" for="ch" forName="child2" refType="h"/>
                      <dgm:constr type="t" for="ch" forName="child2"/>
                      <dgm:constr type="r" for="ch" forName="child2" refType="w"/>
                      <dgm:constr type="w" for="ch" forName="child2Text" refType="w" fact="0.7"/>
                      <dgm:constr type="h" for="ch" forName="child2Text" refType="h" fact="0.75"/>
                      <dgm:constr type="t" for="ch" forName="child2Text"/>
                      <dgm:constr type="r" for="ch" forName="child2Text" refType="w"/>
                    </dgm:constrLst>
                  </dgm:if>
                  <dgm:else name="Name15">
                    <dgm:constrLst>
                      <dgm:constr type="w" for="ch" forName="child2" refType="w"/>
                      <dgm:constr type="h" for="ch" forName="child2" refType="h"/>
                      <dgm:constr type="t" for="ch" forName="child2"/>
                      <dgm:constr type="l" for="ch" forName="child2"/>
                      <dgm:constr type="w" for="ch" forName="child2Text" refType="w" fact="0.7"/>
                      <dgm:constr type="h" for="ch" forName="child2Text" refType="h" fact="0.75"/>
                      <dgm:constr type="t" for="ch" forName="child2Text"/>
                      <dgm:constr type="l" for="ch" forName="child2Text"/>
                    </dgm:constrLst>
                  </dgm:else>
                </dgm:choose>
                <dgm:ruleLst/>
                <dgm:layoutNode name="child2" styleLbl="bgAcc1">
                  <dgm:alg type="sp"/>
                  <dgm:shape xmlns:r="http://schemas.openxmlformats.org/officeDocument/2006/relationships" type="roundRect" r:blip="" zOrderOff="-2">
                    <dgm:adjLst>
                      <dgm:adj idx="1" val="0.1"/>
                    </dgm:adjLst>
                  </dgm:shape>
                  <dgm:presOf axis="ch des" ptType="node node" st="2 1" cnt="1 0"/>
                  <dgm:constrLst/>
                  <dgm:ruleLst/>
                </dgm:layoutNode>
                <dgm:layoutNode name="child2Text" styleLbl="bgAcc1">
                  <dgm:varLst>
                    <dgm:bulletEnabled val="1"/>
                  </dgm:varLst>
                  <dgm:alg type="tx">
                    <dgm:param type="stBulletLvl" val="1"/>
                  </dgm:alg>
                  <dgm:shape xmlns:r="http://schemas.openxmlformats.org/officeDocument/2006/relationships" type="roundRect" r:blip="" zOrderOff="-2" hideGeom="1">
                    <dgm:adjLst>
                      <dgm:adj idx="1" val="0.1"/>
                    </dgm:adjLst>
                  </dgm:shape>
                  <dgm:presOf axis="ch des" ptType="node node" st="2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16"/>
          </dgm:choose>
          <dgm:choose name="Name17">
            <dgm:if name="Name18" axis="ch ch" ptType="node node" st="3 1" cnt="1 0" func="cnt" op="gte" val="1">
              <dgm:layoutNode name="child3group">
                <dgm:alg type="composite">
                  <dgm:param type="horzAlign" val="none"/>
                  <dgm:param type="vertAlign" val="none"/>
                </dgm:alg>
                <dgm:shape xmlns:r="http://schemas.openxmlformats.org/officeDocument/2006/relationships" r:blip="">
                  <dgm:adjLst/>
                </dgm:shape>
                <dgm:presOf/>
                <dgm:choose name="Name19">
                  <dgm:if name="Name20" func="var" arg="dir" op="equ" val="norm">
                    <dgm:constrLst>
                      <dgm:constr type="w" for="ch" forName="child3" refType="w"/>
                      <dgm:constr type="h" for="ch" forName="child3" refType="h"/>
                      <dgm:constr type="b" for="ch" forName="child3" refType="h"/>
                      <dgm:constr type="r" for="ch" forName="child3" refType="w"/>
                      <dgm:constr type="w" for="ch" forName="child3Text" refType="w" fact="0.7"/>
                      <dgm:constr type="h" for="ch" forName="child3Text" refType="h" fact="0.75"/>
                      <dgm:constr type="b" for="ch" forName="child3Text" refType="h"/>
                      <dgm:constr type="r" for="ch" forName="child3Text" refType="w"/>
                    </dgm:constrLst>
                  </dgm:if>
                  <dgm:else name="Name21">
                    <dgm:constrLst>
                      <dgm:constr type="w" for="ch" forName="child3" refType="w"/>
                      <dgm:constr type="h" for="ch" forName="child3" refType="h"/>
                      <dgm:constr type="b" for="ch" forName="child3" refType="h"/>
                      <dgm:constr type="l" for="ch" forName="child3"/>
                      <dgm:constr type="w" for="ch" forName="child3Text" refType="w" fact="0.7"/>
                      <dgm:constr type="h" for="ch" forName="child3Text" refType="h" fact="0.75"/>
                      <dgm:constr type="b" for="ch" forName="child3Text" refType="h"/>
                      <dgm:constr type="l" for="ch" forName="child3Text"/>
                    </dgm:constrLst>
                  </dgm:else>
                </dgm:choose>
                <dgm:ruleLst/>
                <dgm:layoutNode name="child3" styleLbl="bgAcc1">
                  <dgm:alg type="sp"/>
                  <dgm:shape xmlns:r="http://schemas.openxmlformats.org/officeDocument/2006/relationships" type="roundRect" r:blip="" zOrderOff="-4">
                    <dgm:adjLst>
                      <dgm:adj idx="1" val="0.1"/>
                    </dgm:adjLst>
                  </dgm:shape>
                  <dgm:presOf axis="ch des" ptType="node node" st="3 1" cnt="1 0"/>
                  <dgm:constrLst/>
                  <dgm:ruleLst/>
                </dgm:layoutNode>
                <dgm:layoutNode name="child3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3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2"/>
          </dgm:choose>
          <dgm:choose name="Name23">
            <dgm:if name="Name24" axis="ch ch" ptType="node node" st="4 1" cnt="1 0" func="cnt" op="gte" val="1">
              <dgm:layoutNode name="child4group">
                <dgm:alg type="composite">
                  <dgm:param type="horzAlign" val="none"/>
                  <dgm:param type="vertAlign" val="none"/>
                </dgm:alg>
                <dgm:shape xmlns:r="http://schemas.openxmlformats.org/officeDocument/2006/relationships" r:blip="">
                  <dgm:adjLst/>
                </dgm:shape>
                <dgm:presOf/>
                <dgm:choose name="Name25">
                  <dgm:if name="Name26" func="var" arg="dir" op="equ" val="norm">
                    <dgm:constrLst>
                      <dgm:constr type="w" for="ch" forName="child4" refType="w"/>
                      <dgm:constr type="h" for="ch" forName="child4" refType="h"/>
                      <dgm:constr type="b" for="ch" forName="child4" refType="h"/>
                      <dgm:constr type="l" for="ch" forName="child4"/>
                      <dgm:constr type="w" for="ch" forName="child4Text" refType="w" fact="0.7"/>
                      <dgm:constr type="h" for="ch" forName="child4Text" refType="h" fact="0.75"/>
                      <dgm:constr type="b" for="ch" forName="child4Text" refType="h"/>
                      <dgm:constr type="l" for="ch" forName="child4Text"/>
                    </dgm:constrLst>
                  </dgm:if>
                  <dgm:else name="Name27">
                    <dgm:constrLst>
                      <dgm:constr type="w" for="ch" forName="child4" refType="w"/>
                      <dgm:constr type="h" for="ch" forName="child4" refType="h"/>
                      <dgm:constr type="b" for="ch" forName="child4" refType="h"/>
                      <dgm:constr type="r" for="ch" forName="child4" refType="w"/>
                      <dgm:constr type="w" for="ch" forName="child4Text" refType="w" fact="0.7"/>
                      <dgm:constr type="h" for="ch" forName="child4Text" refType="h" fact="0.75"/>
                      <dgm:constr type="b" for="ch" forName="child4Text" refType="h"/>
                      <dgm:constr type="r" for="ch" forName="child4Text" refType="w"/>
                    </dgm:constrLst>
                  </dgm:else>
                </dgm:choose>
                <dgm:ruleLst/>
                <dgm:layoutNode name="child4" styleLbl="bgAcc1">
                  <dgm:alg type="sp"/>
                  <dgm:shape xmlns:r="http://schemas.openxmlformats.org/officeDocument/2006/relationships" type="roundRect" r:blip="" zOrderOff="-4">
                    <dgm:adjLst>
                      <dgm:adj idx="1" val="0.1"/>
                    </dgm:adjLst>
                  </dgm:shape>
                  <dgm:presOf axis="ch des" ptType="node node" st="4 1" cnt="1 0"/>
                  <dgm:constrLst/>
                  <dgm:ruleLst/>
                </dgm:layoutNode>
                <dgm:layoutNode name="child4Text" styleLbl="bgAcc1">
                  <dgm:varLst>
                    <dgm:bulletEnabled val="1"/>
                  </dgm:varLst>
                  <dgm:alg type="tx">
                    <dgm:param type="stBulletLvl" val="1"/>
                  </dgm:alg>
                  <dgm:shape xmlns:r="http://schemas.openxmlformats.org/officeDocument/2006/relationships" type="roundRect" r:blip="" zOrderOff="-4" hideGeom="1">
                    <dgm:adjLst>
                      <dgm:adj idx="1" val="0.1"/>
                    </dgm:adjLst>
                  </dgm:shape>
                  <dgm:presOf axis="ch des" ptType="node node" st="4 1" cnt="1 0"/>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if>
            <dgm:else name="Name28"/>
          </dgm:choose>
          <dgm:layoutNode name="childPlaceholder">
            <dgm:alg type="sp"/>
            <dgm:shape xmlns:r="http://schemas.openxmlformats.org/officeDocument/2006/relationships" r:blip="">
              <dgm:adjLst/>
            </dgm:shape>
            <dgm:presOf/>
            <dgm:constrLst/>
            <dgm:ruleLst/>
          </dgm:layoutNode>
        </dgm:layoutNode>
        <dgm:layoutNode name="circle">
          <dgm:alg type="composite">
            <dgm:param type="ar" val="1"/>
          </dgm:alg>
          <dgm:shape xmlns:r="http://schemas.openxmlformats.org/officeDocument/2006/relationships" r:blip="">
            <dgm:adjLst/>
          </dgm:shape>
          <dgm:presOf/>
          <dgm:choose name="Name29">
            <dgm:if name="Name30" func="var" arg="dir" op="equ" val="norm">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r" for="ch" forName="quadrant1" refType="w" fact="0.5"/>
                <dgm:constr type="r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l" for="ch" forName="quadrant2" refType="w" fact="0.5"/>
                <dgm:constr type="l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l" for="ch" forName="quadrant3" refType="w" fact="0.5"/>
                <dgm:constr type="l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r" for="ch" forName="quadrant4" refType="w" fact="0.5"/>
                <dgm:constr type="rOff" for="ch" forName="quadrant4" refType="w" fact="-0.01"/>
              </dgm:constrLst>
            </dgm:if>
            <dgm:else name="Name31">
              <dgm:constrLst>
                <dgm:constr type="primFontSz" for="ch" ptType="node" op="equ" val="65"/>
                <dgm:constr type="w" for="ch" forName="quadrant1" refType="w" fact="0.433"/>
                <dgm:constr type="h" for="ch" forName="quadrant1" refType="h" fact="0.433"/>
                <dgm:constr type="b" for="ch" forName="quadrant1" refType="h" fact="0.5"/>
                <dgm:constr type="bOff" for="ch" forName="quadrant1" refType="h" fact="-0.01"/>
                <dgm:constr type="l" for="ch" forName="quadrant1" refType="w" fact="0.5"/>
                <dgm:constr type="lOff" for="ch" forName="quadrant1" refType="w" fact="0.01"/>
                <dgm:constr type="w" for="ch" forName="quadrant2" refType="w" fact="0.433"/>
                <dgm:constr type="h" for="ch" forName="quadrant2" refType="h" fact="0.433"/>
                <dgm:constr type="b" for="ch" forName="quadrant2" refType="h" fact="0.5"/>
                <dgm:constr type="bOff" for="ch" forName="quadrant2" refType="h" fact="-0.01"/>
                <dgm:constr type="r" for="ch" forName="quadrant2" refType="w" fact="0.5"/>
                <dgm:constr type="rOff" for="ch" forName="quadrant2" refType="w" fact="-0.01"/>
                <dgm:constr type="w" for="ch" forName="quadrant3" refType="w" fact="0.433"/>
                <dgm:constr type="h" for="ch" forName="quadrant3" refType="h" fact="0.433"/>
                <dgm:constr type="t" for="ch" forName="quadrant3" refType="h" fact="0.5"/>
                <dgm:constr type="tOff" for="ch" forName="quadrant3" refType="h" fact="0.01"/>
                <dgm:constr type="r" for="ch" forName="quadrant3" refType="w" fact="0.5"/>
                <dgm:constr type="rOff" for="ch" forName="quadrant3" refType="w" fact="-0.01"/>
                <dgm:constr type="w" for="ch" forName="quadrant4" refType="w" fact="0.433"/>
                <dgm:constr type="h" for="ch" forName="quadrant4" refType="h" fact="0.433"/>
                <dgm:constr type="t" for="ch" forName="quadrant4" refType="h" fact="0.5"/>
                <dgm:constr type="tOff" for="ch" forName="quadrant4" refType="h" fact="0.01"/>
                <dgm:constr type="l" for="ch" forName="quadrant4" refType="w" fact="0.5"/>
                <dgm:constr type="lOff" for="ch" forName="quadrant4" refType="w" fact="0.01"/>
              </dgm:constrLst>
            </dgm:else>
          </dgm:choose>
          <dgm:ruleLst/>
          <dgm:layoutNode name="quadrant1" styleLbl="node1">
            <dgm:varLst>
              <dgm:chMax val="1"/>
              <dgm:bulletEnabled val="1"/>
            </dgm:varLst>
            <dgm:alg type="tx"/>
            <dgm:choose name="Name32">
              <dgm:if name="Name33" func="var" arg="dir" op="equ" val="norm">
                <dgm:shape xmlns:r="http://schemas.openxmlformats.org/officeDocument/2006/relationships" type="pieWedge" r:blip="">
                  <dgm:adjLst/>
                </dgm:shape>
              </dgm:if>
              <dgm:else name="Name34">
                <dgm:shape xmlns:r="http://schemas.openxmlformats.org/officeDocument/2006/relationships" rot="90" type="pieWedge" r:blip="">
                  <dgm:adjLst/>
                </dgm:shape>
              </dgm:else>
            </dgm:choose>
            <dgm:presOf axis="ch" ptType="node" cnt="1"/>
            <dgm:constrLst/>
            <dgm:ruleLst>
              <dgm:rule type="primFontSz" val="5" fact="NaN" max="NaN"/>
            </dgm:ruleLst>
          </dgm:layoutNode>
          <dgm:layoutNode name="quadrant2" styleLbl="node1">
            <dgm:varLst>
              <dgm:chMax val="1"/>
              <dgm:bulletEnabled val="1"/>
            </dgm:varLst>
            <dgm:alg type="tx"/>
            <dgm:choose name="Name35">
              <dgm:if name="Name36" func="var" arg="dir" op="equ" val="norm">
                <dgm:shape xmlns:r="http://schemas.openxmlformats.org/officeDocument/2006/relationships" rot="90" type="pieWedge" r:blip="">
                  <dgm:adjLst/>
                </dgm:shape>
              </dgm:if>
              <dgm:else name="Name37">
                <dgm:shape xmlns:r="http://schemas.openxmlformats.org/officeDocument/2006/relationships" type="pieWedge" r:blip="">
                  <dgm:adjLst/>
                </dgm:shape>
              </dgm:else>
            </dgm:choose>
            <dgm:presOf axis="ch" ptType="node" st="2" cnt="1"/>
            <dgm:constrLst/>
            <dgm:ruleLst>
              <dgm:rule type="primFontSz" val="5" fact="NaN" max="NaN"/>
            </dgm:ruleLst>
          </dgm:layoutNode>
          <dgm:layoutNode name="quadrant3" styleLbl="node1">
            <dgm:varLst>
              <dgm:chMax val="1"/>
              <dgm:bulletEnabled val="1"/>
            </dgm:varLst>
            <dgm:alg type="tx"/>
            <dgm:choose name="Name38">
              <dgm:if name="Name39" func="var" arg="dir" op="equ" val="norm">
                <dgm:shape xmlns:r="http://schemas.openxmlformats.org/officeDocument/2006/relationships" rot="180" type="pieWedge" r:blip="">
                  <dgm:adjLst/>
                </dgm:shape>
              </dgm:if>
              <dgm:else name="Name40">
                <dgm:shape xmlns:r="http://schemas.openxmlformats.org/officeDocument/2006/relationships" rot="270" type="pieWedge" r:blip="">
                  <dgm:adjLst/>
                </dgm:shape>
              </dgm:else>
            </dgm:choose>
            <dgm:presOf axis="ch" ptType="node" st="3" cnt="1"/>
            <dgm:constrLst/>
            <dgm:ruleLst>
              <dgm:rule type="primFontSz" val="5" fact="NaN" max="NaN"/>
            </dgm:ruleLst>
          </dgm:layoutNode>
          <dgm:layoutNode name="quadrant4" styleLbl="node1">
            <dgm:varLst>
              <dgm:chMax val="1"/>
              <dgm:bulletEnabled val="1"/>
            </dgm:varLst>
            <dgm:alg type="tx"/>
            <dgm:choose name="Name41">
              <dgm:if name="Name42" func="var" arg="dir" op="equ" val="norm">
                <dgm:shape xmlns:r="http://schemas.openxmlformats.org/officeDocument/2006/relationships" rot="270" type="pieWedge" r:blip="">
                  <dgm:adjLst/>
                </dgm:shape>
              </dgm:if>
              <dgm:else name="Name43">
                <dgm:shape xmlns:r="http://schemas.openxmlformats.org/officeDocument/2006/relationships" rot="180" type="pieWedge" r:blip="">
                  <dgm:adjLst/>
                </dgm:shape>
              </dgm:else>
            </dgm:choose>
            <dgm:presOf axis="ch" ptType="node" st="4" cnt="1"/>
            <dgm:constrLst/>
            <dgm:ruleLst>
              <dgm:rule type="primFontSz" val="5" fact="NaN" max="NaN"/>
            </dgm:ruleLst>
          </dgm:layoutNode>
          <dgm:layoutNode name="quadrantPlaceholder">
            <dgm:alg type="sp"/>
            <dgm:shape xmlns:r="http://schemas.openxmlformats.org/officeDocument/2006/relationships" r:blip="">
              <dgm:adjLst/>
            </dgm:shape>
            <dgm:presOf/>
            <dgm:constrLst/>
            <dgm:ruleLst/>
          </dgm:layoutNode>
        </dgm:layoutNode>
        <dgm:layoutNode name="center1" styleLbl="fgShp">
          <dgm:alg type="sp"/>
          <dgm:choose name="Name44">
            <dgm:if name="Name45" func="var" arg="dir" op="equ" val="norm">
              <dgm:shape xmlns:r="http://schemas.openxmlformats.org/officeDocument/2006/relationships" type="circularArrow" r:blip="" zOrderOff="16">
                <dgm:adjLst/>
              </dgm:shape>
            </dgm:if>
            <dgm:else name="Name46">
              <dgm:shape xmlns:r="http://schemas.openxmlformats.org/officeDocument/2006/relationships" rot="180" type="leftCircularArrow" r:blip="" zOrderOff="16">
                <dgm:adjLst/>
              </dgm:shape>
            </dgm:else>
          </dgm:choose>
          <dgm:presOf/>
          <dgm:constrLst/>
          <dgm:ruleLst/>
        </dgm:layoutNode>
        <dgm:layoutNode name="center2" styleLbl="fgShp">
          <dgm:alg type="sp"/>
          <dgm:choose name="Name47">
            <dgm:if name="Name48" func="var" arg="dir" op="equ" val="norm">
              <dgm:shape xmlns:r="http://schemas.openxmlformats.org/officeDocument/2006/relationships" rot="180" type="circularArrow" r:blip="" zOrderOff="16">
                <dgm:adjLst/>
              </dgm:shape>
            </dgm:if>
            <dgm:else name="Name49">
              <dgm:shape xmlns:r="http://schemas.openxmlformats.org/officeDocument/2006/relationships" type="leftCircularArrow" r:blip="" zOrderOff="16">
                <dgm:adjLst/>
              </dgm:shape>
            </dgm:else>
          </dgm:choose>
          <dgm:presOf/>
          <dgm:constrLst/>
          <dgm:ruleLst/>
        </dgm:layoutNode>
      </dgm:if>
      <dgm:else name="Name50"/>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xmlns="" id="{A097CB2E-5085-41E1-A9F5-804C5F90B33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xmlns="" id="{322A44C4-9B3E-4E95-B9B4-587CB9C1103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265A86-A241-446F-832A-E2980F30264A}" type="datetimeFigureOut">
              <a:rPr lang="zh-CN" altLang="en-US" smtClean="0"/>
              <a:t>2018/9/3</a:t>
            </a:fld>
            <a:endParaRPr lang="zh-CN" altLang="en-US"/>
          </a:p>
        </p:txBody>
      </p:sp>
      <p:sp>
        <p:nvSpPr>
          <p:cNvPr id="4" name="页脚占位符 3">
            <a:extLst>
              <a:ext uri="{FF2B5EF4-FFF2-40B4-BE49-F238E27FC236}">
                <a16:creationId xmlns:a16="http://schemas.microsoft.com/office/drawing/2014/main" xmlns="" id="{B7A13A08-EBA8-4D0B-A18A-029FFF2D4A7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xmlns="" id="{D27CDDE5-A9CB-414B-9F7D-6BD4A22E747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5983F264-D0F4-4C2D-BFD7-6C1F12EC4A8B}" type="slidenum">
              <a:rPr lang="zh-CN" altLang="en-US" smtClean="0"/>
              <a:t>‹#›</a:t>
            </a:fld>
            <a:endParaRPr lang="zh-CN" altLang="en-US"/>
          </a:p>
        </p:txBody>
      </p:sp>
    </p:spTree>
    <p:extLst>
      <p:ext uri="{BB962C8B-B14F-4D97-AF65-F5344CB8AC3E}">
        <p14:creationId xmlns:p14="http://schemas.microsoft.com/office/powerpoint/2010/main" val="517668810"/>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12.jpeg>
</file>

<file path=ppt/media/image13.jpeg>
</file>

<file path=ppt/media/image14.png>
</file>

<file path=ppt/media/image15.jpeg>
</file>

<file path=ppt/media/image16.jpg>
</file>

<file path=ppt/media/image18.jpg>
</file>

<file path=ppt/media/image19.png>
</file>

<file path=ppt/media/image2.png>
</file>

<file path=ppt/media/image20.jpeg>
</file>

<file path=ppt/media/image21.jpeg>
</file>

<file path=ppt/media/image3.png>
</file>

<file path=ppt/media/image4.jpeg>
</file>

<file path=ppt/media/image5.jpg>
</file>

<file path=ppt/media/image6.jpeg>
</file>

<file path=ppt/media/image7.jpe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C10FD3-F162-485E-B55B-CA977795A3D1}" type="datetimeFigureOut">
              <a:rPr lang="zh-CN" altLang="en-US" smtClean="0"/>
              <a:t>2018/9/3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B835767-3638-4FC4-98B0-ACD67BAB3BFB}" type="slidenum">
              <a:rPr lang="zh-CN" altLang="en-US" smtClean="0"/>
              <a:t>‹#›</a:t>
            </a:fld>
            <a:endParaRPr lang="zh-CN" altLang="en-US"/>
          </a:p>
        </p:txBody>
      </p:sp>
    </p:spTree>
    <p:extLst>
      <p:ext uri="{BB962C8B-B14F-4D97-AF65-F5344CB8AC3E}">
        <p14:creationId xmlns:p14="http://schemas.microsoft.com/office/powerpoint/2010/main" val="31021636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1</a:t>
            </a:fld>
            <a:endParaRPr lang="zh-CN" altLang="en-US"/>
          </a:p>
        </p:txBody>
      </p:sp>
    </p:spTree>
    <p:extLst>
      <p:ext uri="{BB962C8B-B14F-4D97-AF65-F5344CB8AC3E}">
        <p14:creationId xmlns:p14="http://schemas.microsoft.com/office/powerpoint/2010/main" val="29276203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10</a:t>
            </a:fld>
            <a:endParaRPr lang="zh-CN" altLang="en-US"/>
          </a:p>
        </p:txBody>
      </p:sp>
    </p:spTree>
    <p:extLst>
      <p:ext uri="{BB962C8B-B14F-4D97-AF65-F5344CB8AC3E}">
        <p14:creationId xmlns:p14="http://schemas.microsoft.com/office/powerpoint/2010/main" val="11872146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11</a:t>
            </a:fld>
            <a:endParaRPr lang="zh-CN" altLang="en-US"/>
          </a:p>
        </p:txBody>
      </p:sp>
    </p:spTree>
    <p:extLst>
      <p:ext uri="{BB962C8B-B14F-4D97-AF65-F5344CB8AC3E}">
        <p14:creationId xmlns:p14="http://schemas.microsoft.com/office/powerpoint/2010/main" val="258411742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12</a:t>
            </a:fld>
            <a:endParaRPr lang="zh-CN" altLang="en-US"/>
          </a:p>
        </p:txBody>
      </p:sp>
    </p:spTree>
    <p:extLst>
      <p:ext uri="{BB962C8B-B14F-4D97-AF65-F5344CB8AC3E}">
        <p14:creationId xmlns:p14="http://schemas.microsoft.com/office/powerpoint/2010/main" val="10240423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13</a:t>
            </a:fld>
            <a:endParaRPr lang="zh-CN" altLang="en-US"/>
          </a:p>
        </p:txBody>
      </p:sp>
    </p:spTree>
    <p:extLst>
      <p:ext uri="{BB962C8B-B14F-4D97-AF65-F5344CB8AC3E}">
        <p14:creationId xmlns:p14="http://schemas.microsoft.com/office/powerpoint/2010/main" val="142385703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14</a:t>
            </a:fld>
            <a:endParaRPr lang="zh-CN" altLang="en-US"/>
          </a:p>
        </p:txBody>
      </p:sp>
    </p:spTree>
    <p:extLst>
      <p:ext uri="{BB962C8B-B14F-4D97-AF65-F5344CB8AC3E}">
        <p14:creationId xmlns:p14="http://schemas.microsoft.com/office/powerpoint/2010/main" val="8731184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15</a:t>
            </a:fld>
            <a:endParaRPr lang="zh-CN" altLang="en-US"/>
          </a:p>
        </p:txBody>
      </p:sp>
    </p:spTree>
    <p:extLst>
      <p:ext uri="{BB962C8B-B14F-4D97-AF65-F5344CB8AC3E}">
        <p14:creationId xmlns:p14="http://schemas.microsoft.com/office/powerpoint/2010/main" val="143597066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16</a:t>
            </a:fld>
            <a:endParaRPr lang="zh-CN" altLang="en-US"/>
          </a:p>
        </p:txBody>
      </p:sp>
    </p:spTree>
    <p:extLst>
      <p:ext uri="{BB962C8B-B14F-4D97-AF65-F5344CB8AC3E}">
        <p14:creationId xmlns:p14="http://schemas.microsoft.com/office/powerpoint/2010/main" val="18599770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17</a:t>
            </a:fld>
            <a:endParaRPr lang="zh-CN" altLang="en-US"/>
          </a:p>
        </p:txBody>
      </p:sp>
    </p:spTree>
    <p:extLst>
      <p:ext uri="{BB962C8B-B14F-4D97-AF65-F5344CB8AC3E}">
        <p14:creationId xmlns:p14="http://schemas.microsoft.com/office/powerpoint/2010/main" val="1074853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18</a:t>
            </a:fld>
            <a:endParaRPr lang="zh-CN" altLang="en-US"/>
          </a:p>
        </p:txBody>
      </p:sp>
    </p:spTree>
    <p:extLst>
      <p:ext uri="{BB962C8B-B14F-4D97-AF65-F5344CB8AC3E}">
        <p14:creationId xmlns:p14="http://schemas.microsoft.com/office/powerpoint/2010/main" val="27805055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19</a:t>
            </a:fld>
            <a:endParaRPr lang="zh-CN" altLang="en-US"/>
          </a:p>
        </p:txBody>
      </p:sp>
    </p:spTree>
    <p:extLst>
      <p:ext uri="{BB962C8B-B14F-4D97-AF65-F5344CB8AC3E}">
        <p14:creationId xmlns:p14="http://schemas.microsoft.com/office/powerpoint/2010/main" val="4848047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a:extLst>
              <a:ext uri="{FF2B5EF4-FFF2-40B4-BE49-F238E27FC236}">
                <a16:creationId xmlns:a16="http://schemas.microsoft.com/office/drawing/2014/main" xmlns="" id="{B1CF148D-F638-4183-AA21-6CB56FCB0C9B}"/>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备注占位符 2">
            <a:extLst>
              <a:ext uri="{FF2B5EF4-FFF2-40B4-BE49-F238E27FC236}">
                <a16:creationId xmlns:a16="http://schemas.microsoft.com/office/drawing/2014/main" xmlns="" id="{5ECC0870-6BA9-4F06-95C3-869C36A2460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r>
              <a:rPr lang="zh-CN" altLang="en-US" dirty="0"/>
              <a:t>模板来自于 </a:t>
            </a:r>
            <a:r>
              <a:rPr lang="en-US" altLang="zh-CN" dirty="0"/>
              <a:t>http://meihua.docer.com/</a:t>
            </a:r>
          </a:p>
        </p:txBody>
      </p:sp>
      <p:sp>
        <p:nvSpPr>
          <p:cNvPr id="4100" name="灯片编号占位符 3">
            <a:extLst>
              <a:ext uri="{FF2B5EF4-FFF2-40B4-BE49-F238E27FC236}">
                <a16:creationId xmlns:a16="http://schemas.microsoft.com/office/drawing/2014/main" xmlns="" id="{C2908E7E-3352-4402-88A8-F8325851790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5A03A76A-9C45-45BD-BF1B-126B224C718D}" type="slidenum">
              <a:rPr lang="zh-CN" altLang="en-US" smtClean="0">
                <a:latin typeface="Calibri" panose="020F0502020204030204" pitchFamily="34" charset="0"/>
              </a:rPr>
              <a:pPr/>
              <a:t>2</a:t>
            </a:fld>
            <a:endParaRPr lang="en-US" altLang="zh-CN">
              <a:latin typeface="Calibri" panose="020F0502020204030204" pitchFamily="34" charset="0"/>
            </a:endParaRPr>
          </a:p>
        </p:txBody>
      </p:sp>
    </p:spTree>
    <p:extLst>
      <p:ext uri="{BB962C8B-B14F-4D97-AF65-F5344CB8AC3E}">
        <p14:creationId xmlns:p14="http://schemas.microsoft.com/office/powerpoint/2010/main" val="201902854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20</a:t>
            </a:fld>
            <a:endParaRPr lang="zh-CN" altLang="en-US"/>
          </a:p>
        </p:txBody>
      </p:sp>
    </p:spTree>
    <p:extLst>
      <p:ext uri="{BB962C8B-B14F-4D97-AF65-F5344CB8AC3E}">
        <p14:creationId xmlns:p14="http://schemas.microsoft.com/office/powerpoint/2010/main" val="199993785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21</a:t>
            </a:fld>
            <a:endParaRPr lang="zh-CN" altLang="en-US"/>
          </a:p>
        </p:txBody>
      </p:sp>
    </p:spTree>
    <p:extLst>
      <p:ext uri="{BB962C8B-B14F-4D97-AF65-F5344CB8AC3E}">
        <p14:creationId xmlns:p14="http://schemas.microsoft.com/office/powerpoint/2010/main" val="304600979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b="0" i="0" u="none" strike="noStrike" kern="100" baseline="0" dirty="0">
                <a:solidFill>
                  <a:schemeClr val="bg1"/>
                </a:solidFill>
                <a:cs typeface="+mn-ea"/>
                <a:sym typeface="+mn-lt"/>
              </a:rPr>
              <a:t>区块</a:t>
            </a:r>
          </a:p>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22</a:t>
            </a:fld>
            <a:endParaRPr lang="zh-CN" altLang="en-US"/>
          </a:p>
        </p:txBody>
      </p:sp>
    </p:spTree>
    <p:extLst>
      <p:ext uri="{BB962C8B-B14F-4D97-AF65-F5344CB8AC3E}">
        <p14:creationId xmlns:p14="http://schemas.microsoft.com/office/powerpoint/2010/main" val="39735596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23</a:t>
            </a:fld>
            <a:endParaRPr lang="zh-CN" altLang="en-US"/>
          </a:p>
        </p:txBody>
      </p:sp>
    </p:spTree>
    <p:extLst>
      <p:ext uri="{BB962C8B-B14F-4D97-AF65-F5344CB8AC3E}">
        <p14:creationId xmlns:p14="http://schemas.microsoft.com/office/powerpoint/2010/main" val="269444475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24</a:t>
            </a:fld>
            <a:endParaRPr lang="zh-CN" altLang="en-US"/>
          </a:p>
        </p:txBody>
      </p:sp>
    </p:spTree>
    <p:extLst>
      <p:ext uri="{BB962C8B-B14F-4D97-AF65-F5344CB8AC3E}">
        <p14:creationId xmlns:p14="http://schemas.microsoft.com/office/powerpoint/2010/main" val="21469576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25</a:t>
            </a:fld>
            <a:endParaRPr lang="zh-CN" altLang="en-US"/>
          </a:p>
        </p:txBody>
      </p:sp>
    </p:spTree>
    <p:extLst>
      <p:ext uri="{BB962C8B-B14F-4D97-AF65-F5344CB8AC3E}">
        <p14:creationId xmlns:p14="http://schemas.microsoft.com/office/powerpoint/2010/main" val="11150082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26</a:t>
            </a:fld>
            <a:endParaRPr lang="zh-CN" altLang="en-US"/>
          </a:p>
        </p:txBody>
      </p:sp>
    </p:spTree>
    <p:extLst>
      <p:ext uri="{BB962C8B-B14F-4D97-AF65-F5344CB8AC3E}">
        <p14:creationId xmlns:p14="http://schemas.microsoft.com/office/powerpoint/2010/main" val="222875060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27</a:t>
            </a:fld>
            <a:endParaRPr lang="zh-CN" altLang="en-US"/>
          </a:p>
        </p:txBody>
      </p:sp>
    </p:spTree>
    <p:extLst>
      <p:ext uri="{BB962C8B-B14F-4D97-AF65-F5344CB8AC3E}">
        <p14:creationId xmlns:p14="http://schemas.microsoft.com/office/powerpoint/2010/main" val="19331089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28</a:t>
            </a:fld>
            <a:endParaRPr lang="zh-CN" altLang="en-US"/>
          </a:p>
        </p:txBody>
      </p:sp>
    </p:spTree>
    <p:extLst>
      <p:ext uri="{BB962C8B-B14F-4D97-AF65-F5344CB8AC3E}">
        <p14:creationId xmlns:p14="http://schemas.microsoft.com/office/powerpoint/2010/main" val="124155077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29</a:t>
            </a:fld>
            <a:endParaRPr lang="zh-CN" altLang="en-US"/>
          </a:p>
        </p:txBody>
      </p:sp>
    </p:spTree>
    <p:extLst>
      <p:ext uri="{BB962C8B-B14F-4D97-AF65-F5344CB8AC3E}">
        <p14:creationId xmlns:p14="http://schemas.microsoft.com/office/powerpoint/2010/main" val="1547101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3</a:t>
            </a:fld>
            <a:endParaRPr lang="zh-CN" altLang="en-US"/>
          </a:p>
        </p:txBody>
      </p:sp>
    </p:spTree>
    <p:extLst>
      <p:ext uri="{BB962C8B-B14F-4D97-AF65-F5344CB8AC3E}">
        <p14:creationId xmlns:p14="http://schemas.microsoft.com/office/powerpoint/2010/main" val="2009486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30</a:t>
            </a:fld>
            <a:endParaRPr lang="zh-CN" altLang="en-US"/>
          </a:p>
        </p:txBody>
      </p:sp>
    </p:spTree>
    <p:extLst>
      <p:ext uri="{BB962C8B-B14F-4D97-AF65-F5344CB8AC3E}">
        <p14:creationId xmlns:p14="http://schemas.microsoft.com/office/powerpoint/2010/main" val="428298156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31</a:t>
            </a:fld>
            <a:endParaRPr lang="zh-CN" altLang="en-US"/>
          </a:p>
        </p:txBody>
      </p:sp>
    </p:spTree>
    <p:extLst>
      <p:ext uri="{BB962C8B-B14F-4D97-AF65-F5344CB8AC3E}">
        <p14:creationId xmlns:p14="http://schemas.microsoft.com/office/powerpoint/2010/main" val="206646999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32</a:t>
            </a:fld>
            <a:endParaRPr lang="zh-CN" altLang="en-US"/>
          </a:p>
        </p:txBody>
      </p:sp>
    </p:spTree>
    <p:extLst>
      <p:ext uri="{BB962C8B-B14F-4D97-AF65-F5344CB8AC3E}">
        <p14:creationId xmlns:p14="http://schemas.microsoft.com/office/powerpoint/2010/main" val="188000053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33</a:t>
            </a:fld>
            <a:endParaRPr lang="zh-CN" altLang="en-US"/>
          </a:p>
        </p:txBody>
      </p:sp>
    </p:spTree>
    <p:extLst>
      <p:ext uri="{BB962C8B-B14F-4D97-AF65-F5344CB8AC3E}">
        <p14:creationId xmlns:p14="http://schemas.microsoft.com/office/powerpoint/2010/main" val="8887424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4</a:t>
            </a:fld>
            <a:endParaRPr lang="zh-CN" altLang="en-US"/>
          </a:p>
        </p:txBody>
      </p:sp>
    </p:spTree>
    <p:extLst>
      <p:ext uri="{BB962C8B-B14F-4D97-AF65-F5344CB8AC3E}">
        <p14:creationId xmlns:p14="http://schemas.microsoft.com/office/powerpoint/2010/main" val="23066647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5</a:t>
            </a:fld>
            <a:endParaRPr lang="zh-CN" altLang="en-US"/>
          </a:p>
        </p:txBody>
      </p:sp>
    </p:spTree>
    <p:extLst>
      <p:ext uri="{BB962C8B-B14F-4D97-AF65-F5344CB8AC3E}">
        <p14:creationId xmlns:p14="http://schemas.microsoft.com/office/powerpoint/2010/main" val="30681862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B835767-3638-4FC4-98B0-ACD67BAB3BFB}" type="slidenum">
              <a:rPr lang="zh-CN" altLang="en-US" smtClean="0"/>
              <a:t>6</a:t>
            </a:fld>
            <a:endParaRPr lang="zh-CN" altLang="en-US"/>
          </a:p>
        </p:txBody>
      </p:sp>
    </p:spTree>
    <p:extLst>
      <p:ext uri="{BB962C8B-B14F-4D97-AF65-F5344CB8AC3E}">
        <p14:creationId xmlns:p14="http://schemas.microsoft.com/office/powerpoint/2010/main" val="240233314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7</a:t>
            </a:fld>
            <a:endParaRPr lang="zh-CN" altLang="en-US"/>
          </a:p>
        </p:txBody>
      </p:sp>
    </p:spTree>
    <p:extLst>
      <p:ext uri="{BB962C8B-B14F-4D97-AF65-F5344CB8AC3E}">
        <p14:creationId xmlns:p14="http://schemas.microsoft.com/office/powerpoint/2010/main" val="34215488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8</a:t>
            </a:fld>
            <a:endParaRPr lang="zh-CN" altLang="en-US"/>
          </a:p>
        </p:txBody>
      </p:sp>
    </p:spTree>
    <p:extLst>
      <p:ext uri="{BB962C8B-B14F-4D97-AF65-F5344CB8AC3E}">
        <p14:creationId xmlns:p14="http://schemas.microsoft.com/office/powerpoint/2010/main" val="17381529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B835767-3638-4FC4-98B0-ACD67BAB3BFB}" type="slidenum">
              <a:rPr lang="zh-CN" altLang="en-US" smtClean="0"/>
              <a:t>9</a:t>
            </a:fld>
            <a:endParaRPr lang="zh-CN" altLang="en-US"/>
          </a:p>
        </p:txBody>
      </p:sp>
    </p:spTree>
    <p:extLst>
      <p:ext uri="{BB962C8B-B14F-4D97-AF65-F5344CB8AC3E}">
        <p14:creationId xmlns:p14="http://schemas.microsoft.com/office/powerpoint/2010/main" val="25387785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FE3903B-5409-40C5-BC31-9F724FF27D47}"/>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xmlns="" id="{7D99808A-BD4D-4588-9D12-56FBDFBDC27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xmlns="" id="{355C4049-F933-4CF5-A524-9B2A2A569D87}"/>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36BA8E0F-90AB-4512-ADF0-2CAD4FE0406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D80F8D20-9351-4C6B-B20B-CD3ADC1DC352}"/>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84238604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5EBBAA2-F45B-4F10-A180-3A567FDF329D}"/>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447BC685-F1A9-4804-BC34-9E5045B846DF}"/>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82FA89B-CC82-417B-85E5-1FECACBD8FFF}"/>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38C6037C-8A55-434C-B95A-0AEBFB4CA68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57781B38-93CC-4771-8232-310E830FEB00}"/>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335168411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BE1550DE-AF79-4426-A105-5576E4166B31}"/>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88B28373-18FB-49BD-8DAC-3B7FA94DE3F1}"/>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63378870-F87A-4D14-B05B-BA5C783A6EAE}"/>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D3A05E6F-0701-46B9-B567-7D7D008EDA1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DBA91901-A21D-494B-87A5-50D5DA111CF6}"/>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336034706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标题和文本">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90B5788-8BB8-4422-9884-4D2862DBD37F}"/>
              </a:ext>
            </a:extLst>
          </p:cNvPr>
          <p:cNvSpPr>
            <a:spLocks noGrp="1"/>
          </p:cNvSpPr>
          <p:nvPr>
            <p:ph type="title"/>
          </p:nvPr>
        </p:nvSpPr>
        <p:spPr/>
        <p:txBody>
          <a:bodyPr>
            <a:normAutofit/>
          </a:bodyPr>
          <a:lstStyle>
            <a:lvl1pPr>
              <a:defRPr sz="2800" b="1"/>
            </a:lvl1pPr>
          </a:lstStyle>
          <a:p>
            <a:r>
              <a:rPr lang="zh-CN" altLang="en-US" dirty="0"/>
              <a:t>单击此处编辑母版标题样式</a:t>
            </a:r>
          </a:p>
        </p:txBody>
      </p:sp>
      <p:sp>
        <p:nvSpPr>
          <p:cNvPr id="3" name="文本占位符 2">
            <a:extLst>
              <a:ext uri="{FF2B5EF4-FFF2-40B4-BE49-F238E27FC236}">
                <a16:creationId xmlns:a16="http://schemas.microsoft.com/office/drawing/2014/main" xmlns="" id="{7BA1C340-4576-42A0-9C82-FC6152EC0DEC}"/>
              </a:ext>
            </a:extLst>
          </p:cNvPr>
          <p:cNvSpPr>
            <a:spLocks noGrp="1"/>
          </p:cNvSpPr>
          <p:nvPr>
            <p:ph type="body"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C325AA4-7E80-45F9-B8EA-146CEDF3257A}"/>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E80F712D-B0A3-4455-9ABA-B38B839770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44B506B2-A6C8-48A1-9510-51A18156AD46}"/>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33557916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4C95D4D-80B5-4EE2-B4E5-D9FF984F8CC6}"/>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DDC0AB0C-6C69-4D74-A906-7133D111704B}"/>
              </a:ext>
            </a:extLst>
          </p:cNvPr>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DCCBADAB-2E16-49CA-9101-70BB456064C3}"/>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2FABAA88-9609-4CCF-8D97-87DC71739A4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020A6D62-1183-49D6-956F-10CBA8071076}"/>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1880027583"/>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CE32133-0F29-423C-B42D-EDBD41638B4F}"/>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671E4D41-6FBC-4CEE-ADFB-AA352EA27DC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CFB307E3-27C7-408F-8380-AD62515F536A}"/>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4D8256CA-B7EE-4B5B-8DB3-DC6530164DC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102CB1DA-0C8D-4918-B585-5F1403E26DF1}"/>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147606026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38EC470-4819-42E5-B65E-C5F722BF0914}"/>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C5798FD0-EE05-45FA-88D6-AAD93AEA96BF}"/>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E2AFF720-46D3-4670-8CBC-120CAB9E67E6}"/>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4454632A-26D7-49C3-B80A-42E3FBD99001}"/>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6" name="页脚占位符 5">
            <a:extLst>
              <a:ext uri="{FF2B5EF4-FFF2-40B4-BE49-F238E27FC236}">
                <a16:creationId xmlns:a16="http://schemas.microsoft.com/office/drawing/2014/main" xmlns="" id="{77844C0B-9C3C-4008-99CE-B5CA5A09378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5393CA54-8D72-480C-AD4B-23E676172C0F}"/>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3329277033"/>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9F2388D-0B6A-478F-BA71-DAC22D95C1F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FFFF5AB2-994A-4029-836A-06C31BDB7C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91D14599-F000-4738-B088-7D4C4A3017FE}"/>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3F82A50E-7F6F-444C-91D0-648EA63B647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367E7D6D-8AC1-42EC-AA93-3C974C293001}"/>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34A1B346-3FFA-49EF-A6A3-B2B7949987A3}"/>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8" name="页脚占位符 7">
            <a:extLst>
              <a:ext uri="{FF2B5EF4-FFF2-40B4-BE49-F238E27FC236}">
                <a16:creationId xmlns:a16="http://schemas.microsoft.com/office/drawing/2014/main" xmlns="" id="{F3C8E0EF-1FCF-4A95-9061-8C33EAA2EA7E}"/>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B9ACA26F-292E-4E76-9CD7-DB1C149B2B8A}"/>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341889437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xmlns="" id="{B444E72D-A2F1-4AE1-8AB9-0F50194E4605}"/>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4" name="页脚占位符 3">
            <a:extLst>
              <a:ext uri="{FF2B5EF4-FFF2-40B4-BE49-F238E27FC236}">
                <a16:creationId xmlns:a16="http://schemas.microsoft.com/office/drawing/2014/main" xmlns="" id="{FD9D6341-D9AA-4A35-B3F1-CE8DE4263E1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9CDAB4FA-8A08-4CD1-8892-79176FE3D600}"/>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pic>
        <p:nvPicPr>
          <p:cNvPr id="7" name="图片 6">
            <a:extLst>
              <a:ext uri="{FF2B5EF4-FFF2-40B4-BE49-F238E27FC236}">
                <a16:creationId xmlns:a16="http://schemas.microsoft.com/office/drawing/2014/main" xmlns="" id="{F9CAEAF2-515B-441E-ABB8-6A83FCBE246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85784651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913BE821-9FB8-41DE-91F9-68ABF82A3B04}"/>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3" name="页脚占位符 2">
            <a:extLst>
              <a:ext uri="{FF2B5EF4-FFF2-40B4-BE49-F238E27FC236}">
                <a16:creationId xmlns:a16="http://schemas.microsoft.com/office/drawing/2014/main" xmlns="" id="{6657D1A1-EB84-44BF-9AF9-30EDE8A0359B}"/>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7184B9C8-03A8-4949-9B0C-FC138D33A117}"/>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pic>
        <p:nvPicPr>
          <p:cNvPr id="8" name="图片 7">
            <a:extLst>
              <a:ext uri="{FF2B5EF4-FFF2-40B4-BE49-F238E27FC236}">
                <a16:creationId xmlns:a16="http://schemas.microsoft.com/office/drawing/2014/main" xmlns="" id="{3ECA4F17-1FF0-476F-A365-82762498D3F8}"/>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0763" t="16013" r="14572" b="25560"/>
          <a:stretch/>
        </p:blipFill>
        <p:spPr>
          <a:xfrm>
            <a:off x="0" y="0"/>
            <a:ext cx="12147887" cy="6858000"/>
          </a:xfrm>
          <a:prstGeom prst="rect">
            <a:avLst/>
          </a:prstGeom>
        </p:spPr>
      </p:pic>
      <p:grpSp>
        <p:nvGrpSpPr>
          <p:cNvPr id="9" name="组合 8">
            <a:extLst>
              <a:ext uri="{FF2B5EF4-FFF2-40B4-BE49-F238E27FC236}">
                <a16:creationId xmlns:a16="http://schemas.microsoft.com/office/drawing/2014/main" xmlns="" id="{60491BDC-7E17-44C3-86FD-A09971ADCD32}"/>
              </a:ext>
            </a:extLst>
          </p:cNvPr>
          <p:cNvGrpSpPr/>
          <p:nvPr userDrawn="1"/>
        </p:nvGrpSpPr>
        <p:grpSpPr>
          <a:xfrm>
            <a:off x="354159" y="361269"/>
            <a:ext cx="385539" cy="384043"/>
            <a:chOff x="395536" y="270952"/>
            <a:chExt cx="289154" cy="288032"/>
          </a:xfrm>
          <a:solidFill>
            <a:schemeClr val="bg1">
              <a:lumMod val="95000"/>
            </a:schemeClr>
          </a:solidFill>
        </p:grpSpPr>
        <p:sp>
          <p:nvSpPr>
            <p:cNvPr id="11" name="同心圆 27">
              <a:extLst>
                <a:ext uri="{FF2B5EF4-FFF2-40B4-BE49-F238E27FC236}">
                  <a16:creationId xmlns:a16="http://schemas.microsoft.com/office/drawing/2014/main" xmlns="" id="{D77B8B02-DFA5-4499-B488-8E23E2E40EAA}"/>
                </a:ext>
              </a:extLst>
            </p:cNvPr>
            <p:cNvSpPr/>
            <p:nvPr/>
          </p:nvSpPr>
          <p:spPr>
            <a:xfrm>
              <a:off x="395536" y="270952"/>
              <a:ext cx="289154" cy="288032"/>
            </a:xfrm>
            <a:prstGeom prst="donut">
              <a:avLst>
                <a:gd name="adj" fmla="val 8172"/>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2" name="Oval 12">
              <a:extLst>
                <a:ext uri="{FF2B5EF4-FFF2-40B4-BE49-F238E27FC236}">
                  <a16:creationId xmlns:a16="http://schemas.microsoft.com/office/drawing/2014/main" xmlns="" id="{8ED9B3F9-5992-4A18-B593-A3190FD0CF31}"/>
                </a:ext>
              </a:extLst>
            </p:cNvPr>
            <p:cNvSpPr>
              <a:spLocks noChangeAspect="1"/>
            </p:cNvSpPr>
            <p:nvPr/>
          </p:nvSpPr>
          <p:spPr>
            <a:xfrm>
              <a:off x="478638" y="363468"/>
              <a:ext cx="103026" cy="102999"/>
            </a:xfrm>
            <a:prstGeom prst="ellipse">
              <a:avLst/>
            </a:prstGeom>
            <a:grpFill/>
            <a:ln w="12700" cap="flat" cmpd="sng" algn="ctr">
              <a:noFill/>
              <a:prstDash val="solid"/>
              <a:miter lim="800000"/>
            </a:ln>
            <a:effectLst/>
          </p:spPr>
          <p:txBody>
            <a:bodyPr lIns="91421" tIns="45711" rIns="91421" bIns="45711" anchor="ctr"/>
            <a:lstStyle/>
            <a:p>
              <a:pPr algn="ctr" defTabSz="1219170">
                <a:defRPr/>
              </a:pPr>
              <a:endParaRPr lang="zh-CN" altLang="zh-CN" sz="3200" kern="0">
                <a:solidFill>
                  <a:schemeClr val="bg1">
                    <a:lumMod val="85000"/>
                  </a:schemeClr>
                </a:solidFill>
                <a:latin typeface="微软雅黑" pitchFamily="34" charset="-122"/>
                <a:ea typeface="微软雅黑" pitchFamily="34" charset="-122"/>
              </a:endParaRPr>
            </a:p>
          </p:txBody>
        </p:sp>
      </p:grpSp>
      <p:sp>
        <p:nvSpPr>
          <p:cNvPr id="17" name="标题 1">
            <a:extLst>
              <a:ext uri="{FF2B5EF4-FFF2-40B4-BE49-F238E27FC236}">
                <a16:creationId xmlns:a16="http://schemas.microsoft.com/office/drawing/2014/main" xmlns="" id="{FF91E15A-9B9E-4973-A16A-1E24A1F06451}"/>
              </a:ext>
            </a:extLst>
          </p:cNvPr>
          <p:cNvSpPr>
            <a:spLocks noGrp="1"/>
          </p:cNvSpPr>
          <p:nvPr>
            <p:ph type="title"/>
          </p:nvPr>
        </p:nvSpPr>
        <p:spPr>
          <a:xfrm>
            <a:off x="850501" y="-109492"/>
            <a:ext cx="10515600" cy="1325563"/>
          </a:xfrm>
        </p:spPr>
        <p:txBody>
          <a:bodyPr>
            <a:normAutofit/>
          </a:bodyPr>
          <a:lstStyle>
            <a:lvl1pPr>
              <a:defRPr sz="2400" b="1">
                <a:solidFill>
                  <a:schemeClr val="bg1">
                    <a:lumMod val="95000"/>
                  </a:schemeClr>
                </a:solidFill>
              </a:defRPr>
            </a:lvl1pPr>
          </a:lstStyle>
          <a:p>
            <a:r>
              <a:rPr lang="zh-CN" altLang="en-US" dirty="0"/>
              <a:t>单击此处编辑母版标题样式</a:t>
            </a:r>
          </a:p>
        </p:txBody>
      </p:sp>
      <p:pic>
        <p:nvPicPr>
          <p:cNvPr id="18" name="图片 17">
            <a:extLst>
              <a:ext uri="{FF2B5EF4-FFF2-40B4-BE49-F238E27FC236}">
                <a16:creationId xmlns:a16="http://schemas.microsoft.com/office/drawing/2014/main" xmlns="" id="{29183C11-83D5-47A3-A6F1-9C237BD444A5}"/>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64426" t="45449" r="14572" b="35876"/>
          <a:stretch/>
        </p:blipFill>
        <p:spPr>
          <a:xfrm>
            <a:off x="2373619" y="2471887"/>
            <a:ext cx="6006293" cy="3337060"/>
          </a:xfrm>
          <a:prstGeom prst="rect">
            <a:avLst/>
          </a:prstGeom>
          <a:effectLst>
            <a:softEdge rad="635000"/>
          </a:effectLst>
        </p:spPr>
      </p:pic>
    </p:spTree>
    <p:extLst>
      <p:ext uri="{BB962C8B-B14F-4D97-AF65-F5344CB8AC3E}">
        <p14:creationId xmlns:p14="http://schemas.microsoft.com/office/powerpoint/2010/main" val="3904982787"/>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06A3BBA-7C74-4F90-9483-D5539EA950E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275B20EF-EF90-4B94-89B1-D995E89A797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B6AD1806-20C9-436F-A690-40846F77D2F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CF336374-33BD-48A2-8050-DD1E544278D4}"/>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6" name="页脚占位符 5">
            <a:extLst>
              <a:ext uri="{FF2B5EF4-FFF2-40B4-BE49-F238E27FC236}">
                <a16:creationId xmlns:a16="http://schemas.microsoft.com/office/drawing/2014/main" xmlns="" id="{A5E8695A-BC6B-4011-A1D0-33BFEA09FBF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2D550E4B-0885-46F1-BA22-75BCE976AFCB}"/>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2835575849"/>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663A009-D0C1-43E7-AF6A-E032B4701D6D}"/>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E289C920-99B9-49D7-84B5-5C98A36B75C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p>
        </p:txBody>
      </p:sp>
      <p:sp>
        <p:nvSpPr>
          <p:cNvPr id="4" name="文本占位符 3">
            <a:extLst>
              <a:ext uri="{FF2B5EF4-FFF2-40B4-BE49-F238E27FC236}">
                <a16:creationId xmlns:a16="http://schemas.microsoft.com/office/drawing/2014/main" xmlns="" id="{2DCE6E5E-6DEB-4ECF-B4B2-52FA5BD28D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9B48CBB7-6D21-4D6A-9E01-2F5B637083DF}"/>
              </a:ext>
            </a:extLst>
          </p:cNvPr>
          <p:cNvSpPr>
            <a:spLocks noGrp="1"/>
          </p:cNvSpPr>
          <p:nvPr>
            <p:ph type="dt" sz="half" idx="10"/>
          </p:nvPr>
        </p:nvSpPr>
        <p:spPr/>
        <p:txBody>
          <a:bodyPr/>
          <a:lstStyle/>
          <a:p>
            <a:fld id="{13CA0D98-900B-4F8E-B5CA-53DCB522FB74}" type="datetimeFigureOut">
              <a:rPr lang="zh-CN" altLang="en-US" smtClean="0"/>
              <a:t>2018/9/3</a:t>
            </a:fld>
            <a:endParaRPr lang="zh-CN" altLang="en-US"/>
          </a:p>
        </p:txBody>
      </p:sp>
      <p:sp>
        <p:nvSpPr>
          <p:cNvPr id="6" name="页脚占位符 5">
            <a:extLst>
              <a:ext uri="{FF2B5EF4-FFF2-40B4-BE49-F238E27FC236}">
                <a16:creationId xmlns:a16="http://schemas.microsoft.com/office/drawing/2014/main" xmlns="" id="{B9B50483-7781-493F-A758-4FCFAF9D7A7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8D8E01EF-7DC4-48F6-BAE0-9AFC4C8A20FE}"/>
              </a:ext>
            </a:extLst>
          </p:cNvPr>
          <p:cNvSpPr>
            <a:spLocks noGrp="1"/>
          </p:cNvSpPr>
          <p:nvPr>
            <p:ph type="sldNum" sz="quarter" idx="12"/>
          </p:nvPr>
        </p:nvSpPr>
        <p:spPr/>
        <p:txBody>
          <a:body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2290345474"/>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E1B58616-7040-4DEF-975D-4CD26556693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0E310582-4C36-4D96-9987-DC72A23B54C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40457E94-EDB7-4401-9D76-FA94C393FA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3CA0D98-900B-4F8E-B5CA-53DCB522FB74}" type="datetimeFigureOut">
              <a:rPr lang="zh-CN" altLang="en-US" smtClean="0"/>
              <a:t>2018/9/3</a:t>
            </a:fld>
            <a:endParaRPr lang="zh-CN" altLang="en-US"/>
          </a:p>
        </p:txBody>
      </p:sp>
      <p:sp>
        <p:nvSpPr>
          <p:cNvPr id="5" name="页脚占位符 4">
            <a:extLst>
              <a:ext uri="{FF2B5EF4-FFF2-40B4-BE49-F238E27FC236}">
                <a16:creationId xmlns:a16="http://schemas.microsoft.com/office/drawing/2014/main" xmlns="" id="{BE3CA221-04E4-4BF9-8B03-6EC5E16CAA9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D01DF729-3992-4292-AC12-E3038B80088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9C1116-9285-4D7E-89FD-E6F69B10A594}" type="slidenum">
              <a:rPr lang="zh-CN" altLang="en-US" smtClean="0"/>
              <a:t>‹#›</a:t>
            </a:fld>
            <a:endParaRPr lang="zh-CN" altLang="en-US"/>
          </a:p>
        </p:txBody>
      </p:sp>
    </p:spTree>
    <p:extLst>
      <p:ext uri="{BB962C8B-B14F-4D97-AF65-F5344CB8AC3E}">
        <p14:creationId xmlns:p14="http://schemas.microsoft.com/office/powerpoint/2010/main" val="183778075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tags" Target="../tags/tag2.xml"/><Relationship Id="rId6" Type="http://schemas.openxmlformats.org/officeDocument/2006/relationships/image" Target="../media/image2.png"/><Relationship Id="rId5" Type="http://schemas.openxmlformats.org/officeDocument/2006/relationships/notesSlide" Target="../notesSlides/notesSlide1.xml"/><Relationship Id="rId4" Type="http://schemas.openxmlformats.org/officeDocument/2006/relationships/slideLayout" Target="../slideLayouts/slideLayout6.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2.xml"/><Relationship Id="rId1" Type="http://schemas.openxmlformats.org/officeDocument/2006/relationships/slideLayout" Target="../slideLayouts/slideLayout7.xml"/><Relationship Id="rId4" Type="http://schemas.openxmlformats.org/officeDocument/2006/relationships/image" Target="../media/image7.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9.jp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tags" Target="../tags/tag10.xml"/><Relationship Id="rId13" Type="http://schemas.openxmlformats.org/officeDocument/2006/relationships/tags" Target="../tags/tag15.xml"/><Relationship Id="rId3" Type="http://schemas.openxmlformats.org/officeDocument/2006/relationships/tags" Target="../tags/tag5.xml"/><Relationship Id="rId7" Type="http://schemas.openxmlformats.org/officeDocument/2006/relationships/tags" Target="../tags/tag9.xml"/><Relationship Id="rId12" Type="http://schemas.openxmlformats.org/officeDocument/2006/relationships/tags" Target="../tags/tag14.xml"/><Relationship Id="rId2" Type="http://schemas.openxmlformats.org/officeDocument/2006/relationships/tags" Target="../tags/tag4.xml"/><Relationship Id="rId1" Type="http://schemas.openxmlformats.org/officeDocument/2006/relationships/tags" Target="../tags/tag3.xml"/><Relationship Id="rId6" Type="http://schemas.openxmlformats.org/officeDocument/2006/relationships/tags" Target="../tags/tag8.xml"/><Relationship Id="rId11" Type="http://schemas.openxmlformats.org/officeDocument/2006/relationships/tags" Target="../tags/tag13.xml"/><Relationship Id="rId5" Type="http://schemas.openxmlformats.org/officeDocument/2006/relationships/tags" Target="../tags/tag7.xml"/><Relationship Id="rId15" Type="http://schemas.openxmlformats.org/officeDocument/2006/relationships/notesSlide" Target="../notesSlides/notesSlide2.xml"/><Relationship Id="rId10" Type="http://schemas.openxmlformats.org/officeDocument/2006/relationships/tags" Target="../tags/tag12.xml"/><Relationship Id="rId4" Type="http://schemas.openxmlformats.org/officeDocument/2006/relationships/tags" Target="../tags/tag6.xml"/><Relationship Id="rId9" Type="http://schemas.openxmlformats.org/officeDocument/2006/relationships/tags" Target="../tags/tag11.xml"/><Relationship Id="rId14"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image" Target="../media/image19.png"/><Relationship Id="rId7" Type="http://schemas.openxmlformats.org/officeDocument/2006/relationships/diagramQuickStyle" Target="../diagrams/quickStyle1.xml"/><Relationship Id="rId2" Type="http://schemas.openxmlformats.org/officeDocument/2006/relationships/notesSlide" Target="../notesSlides/notesSlide29.xml"/><Relationship Id="rId1" Type="http://schemas.openxmlformats.org/officeDocument/2006/relationships/slideLayout" Target="../slideLayouts/slideLayout7.xml"/><Relationship Id="rId6" Type="http://schemas.openxmlformats.org/officeDocument/2006/relationships/diagramLayout" Target="../diagrams/layout1.xml"/><Relationship Id="rId5" Type="http://schemas.openxmlformats.org/officeDocument/2006/relationships/diagramData" Target="../diagrams/data1.xml"/><Relationship Id="rId4" Type="http://schemas.openxmlformats.org/officeDocument/2006/relationships/image" Target="../media/image6.jpeg"/><Relationship Id="rId9" Type="http://schemas.microsoft.com/office/2007/relationships/diagramDrawing" Target="../diagrams/drawing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21.jpeg"/></Relationships>
</file>

<file path=ppt/slides/_rels/slide33.xml.rels><?xml version="1.0" encoding="UTF-8" standalone="yes"?>
<Relationships xmlns="http://schemas.openxmlformats.org/package/2006/relationships"><Relationship Id="rId3" Type="http://schemas.openxmlformats.org/officeDocument/2006/relationships/audio" Target="../media/media1.mp3"/><Relationship Id="rId7" Type="http://schemas.openxmlformats.org/officeDocument/2006/relationships/image" Target="../media/image3.png"/><Relationship Id="rId2" Type="http://schemas.microsoft.com/office/2007/relationships/media" Target="../media/media1.mp3"/><Relationship Id="rId1" Type="http://schemas.openxmlformats.org/officeDocument/2006/relationships/tags" Target="../tags/tag16.xml"/><Relationship Id="rId6" Type="http://schemas.openxmlformats.org/officeDocument/2006/relationships/image" Target="../media/image2.png"/><Relationship Id="rId5" Type="http://schemas.openxmlformats.org/officeDocument/2006/relationships/notesSlide" Target="../notesSlides/notesSlide33.xml"/><Relationship Id="rId4"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A61229B6-D48F-4D35-ADEF-A2A06346F8A7}"/>
              </a:ext>
            </a:extLst>
          </p:cNvPr>
          <p:cNvSpPr/>
          <p:nvPr/>
        </p:nvSpPr>
        <p:spPr>
          <a:xfrm>
            <a:off x="5580889" y="3891783"/>
            <a:ext cx="3798120" cy="4616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solidFill>
                  <a:schemeClr val="bg1">
                    <a:lumMod val="95000"/>
                  </a:schemeClr>
                </a:solidFill>
              </a:rPr>
              <a:t>         互联网软件一部 梁彬</a:t>
            </a:r>
            <a:endParaRPr lang="zh-CN" altLang="en-US" sz="1400" b="1" dirty="0">
              <a:solidFill>
                <a:schemeClr val="bg1">
                  <a:lumMod val="95000"/>
                </a:schemeClr>
              </a:solidFill>
            </a:endParaRPr>
          </a:p>
        </p:txBody>
      </p:sp>
      <p:cxnSp>
        <p:nvCxnSpPr>
          <p:cNvPr id="16" name="直接连接符 15">
            <a:extLst>
              <a:ext uri="{FF2B5EF4-FFF2-40B4-BE49-F238E27FC236}">
                <a16:creationId xmlns:a16="http://schemas.microsoft.com/office/drawing/2014/main" xmlns="" id="{665D6801-C68C-449F-ACD1-2515CAE624B3}"/>
              </a:ext>
            </a:extLst>
          </p:cNvPr>
          <p:cNvCxnSpPr>
            <a:cxnSpLocks/>
          </p:cNvCxnSpPr>
          <p:nvPr/>
        </p:nvCxnSpPr>
        <p:spPr>
          <a:xfrm>
            <a:off x="6822054" y="3418748"/>
            <a:ext cx="3757500" cy="0"/>
          </a:xfrm>
          <a:prstGeom prst="line">
            <a:avLst/>
          </a:prstGeom>
          <a:ln w="38100">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xmlns="" id="{202A09AE-CBC7-488F-8E1C-33A146E79D50}"/>
              </a:ext>
            </a:extLst>
          </p:cNvPr>
          <p:cNvSpPr txBox="1"/>
          <p:nvPr/>
        </p:nvSpPr>
        <p:spPr>
          <a:xfrm>
            <a:off x="6711025" y="2573929"/>
            <a:ext cx="4283242" cy="830997"/>
          </a:xfrm>
          <a:prstGeom prst="rect">
            <a:avLst/>
          </a:prstGeom>
          <a:noFill/>
        </p:spPr>
        <p:txBody>
          <a:bodyPr wrap="square" rtlCol="0">
            <a:spAutoFit/>
          </a:bodyPr>
          <a:lstStyle/>
          <a:p>
            <a:r>
              <a:rPr lang="zh-CN" altLang="en-US" sz="4400" b="1" dirty="0">
                <a:solidFill>
                  <a:schemeClr val="bg1">
                    <a:lumMod val="95000"/>
                  </a:schemeClr>
                </a:solidFill>
              </a:rPr>
              <a:t>区块链介绍</a:t>
            </a:r>
            <a:r>
              <a:rPr lang="en-US" altLang="zh-CN" sz="4800" b="1" dirty="0">
                <a:solidFill>
                  <a:schemeClr val="bg1">
                    <a:lumMod val="95000"/>
                  </a:schemeClr>
                </a:solidFill>
              </a:rPr>
              <a:t>PPT</a:t>
            </a:r>
            <a:endParaRPr lang="zh-CN" altLang="en-US" sz="4400" b="1" dirty="0">
              <a:solidFill>
                <a:schemeClr val="bg1">
                  <a:lumMod val="95000"/>
                </a:schemeClr>
              </a:solidFill>
            </a:endParaRPr>
          </a:p>
        </p:txBody>
      </p:sp>
      <p:sp>
        <p:nvSpPr>
          <p:cNvPr id="29" name="文本框 28">
            <a:extLst>
              <a:ext uri="{FF2B5EF4-FFF2-40B4-BE49-F238E27FC236}">
                <a16:creationId xmlns:a16="http://schemas.microsoft.com/office/drawing/2014/main" xmlns="" id="{32F62085-68CE-4630-B57D-9B07963214CC}"/>
              </a:ext>
            </a:extLst>
          </p:cNvPr>
          <p:cNvSpPr txBox="1"/>
          <p:nvPr/>
        </p:nvSpPr>
        <p:spPr>
          <a:xfrm>
            <a:off x="6711025" y="1638601"/>
            <a:ext cx="4283242" cy="1200329"/>
          </a:xfrm>
          <a:prstGeom prst="rect">
            <a:avLst/>
          </a:prstGeom>
          <a:noFill/>
        </p:spPr>
        <p:txBody>
          <a:bodyPr wrap="square" rtlCol="0">
            <a:spAutoFit/>
          </a:bodyPr>
          <a:lstStyle/>
          <a:p>
            <a:r>
              <a:rPr lang="en-US" altLang="zh-CN" sz="7200" b="1" dirty="0">
                <a:solidFill>
                  <a:schemeClr val="bg1">
                    <a:lumMod val="95000"/>
                  </a:schemeClr>
                </a:solidFill>
              </a:rPr>
              <a:t>2018</a:t>
            </a:r>
            <a:endParaRPr lang="zh-CN" altLang="en-US" sz="7200" b="1" dirty="0">
              <a:solidFill>
                <a:schemeClr val="bg1">
                  <a:lumMod val="95000"/>
                </a:schemeClr>
              </a:solidFill>
            </a:endParaRPr>
          </a:p>
        </p:txBody>
      </p:sp>
      <p:sp>
        <p:nvSpPr>
          <p:cNvPr id="9" name="文本框 8">
            <a:extLst>
              <a:ext uri="{FF2B5EF4-FFF2-40B4-BE49-F238E27FC236}">
                <a16:creationId xmlns:a16="http://schemas.microsoft.com/office/drawing/2014/main" xmlns="" id="{C3B66B68-05C5-4870-B839-36DC20C99D19}"/>
              </a:ext>
            </a:extLst>
          </p:cNvPr>
          <p:cNvSpPr txBox="1"/>
          <p:nvPr/>
        </p:nvSpPr>
        <p:spPr>
          <a:xfrm>
            <a:off x="6766539" y="3584006"/>
            <a:ext cx="3868529" cy="307777"/>
          </a:xfrm>
          <a:prstGeom prst="rect">
            <a:avLst/>
          </a:prstGeom>
          <a:noFill/>
        </p:spPr>
        <p:txBody>
          <a:bodyPr wrap="square" rtlCol="0">
            <a:spAutoFit/>
          </a:bodyPr>
          <a:lstStyle/>
          <a:p>
            <a:pPr algn="dist"/>
            <a:r>
              <a:rPr lang="en-US" altLang="zh-CN" sz="1400" dirty="0">
                <a:solidFill>
                  <a:schemeClr val="bg1">
                    <a:lumMod val="95000"/>
                  </a:schemeClr>
                </a:solidFill>
                <a:cs typeface="+mn-ea"/>
                <a:sym typeface="+mn-lt"/>
              </a:rPr>
              <a:t>BLOCK CHAIN INTRODUCTION</a:t>
            </a:r>
            <a:endParaRPr lang="zh-CN" altLang="en-US" sz="1400" dirty="0">
              <a:solidFill>
                <a:schemeClr val="bg1">
                  <a:lumMod val="95000"/>
                </a:schemeClr>
              </a:solidFill>
              <a:cs typeface="+mn-ea"/>
              <a:sym typeface="+mn-lt"/>
            </a:endParaRPr>
          </a:p>
        </p:txBody>
      </p:sp>
      <p:pic>
        <p:nvPicPr>
          <p:cNvPr id="10" name="PA_图片 8">
            <a:extLst>
              <a:ext uri="{FF2B5EF4-FFF2-40B4-BE49-F238E27FC236}">
                <a16:creationId xmlns:a16="http://schemas.microsoft.com/office/drawing/2014/main" xmlns="" id="{FA47B96D-6587-48F4-9790-0EF9EF24B14B}"/>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66285" y="302260"/>
            <a:ext cx="6492240" cy="6492240"/>
          </a:xfrm>
          <a:prstGeom prst="rect">
            <a:avLst/>
          </a:prstGeom>
        </p:spPr>
      </p:pic>
      <p:pic>
        <p:nvPicPr>
          <p:cNvPr id="5" name="橙光音乐,Shockwave-Sound - 科技的进程">
            <a:hlinkClick r:id="" action="ppaction://media"/>
            <a:extLst>
              <a:ext uri="{FF2B5EF4-FFF2-40B4-BE49-F238E27FC236}">
                <a16:creationId xmlns:a16="http://schemas.microsoft.com/office/drawing/2014/main" xmlns="" id="{919C94D1-5DE6-4368-B20C-A24D431004CD}"/>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392482" y="302260"/>
            <a:ext cx="609600" cy="609600"/>
          </a:xfrm>
          <a:prstGeom prst="rect">
            <a:avLst/>
          </a:prstGeom>
        </p:spPr>
      </p:pic>
    </p:spTree>
    <p:extLst>
      <p:ext uri="{BB962C8B-B14F-4D97-AF65-F5344CB8AC3E}">
        <p14:creationId xmlns:p14="http://schemas.microsoft.com/office/powerpoint/2010/main" val="3470125794"/>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par>
                                <p:cTn id="7" presetID="42"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animEffect transition="in" filter="fade">
                                      <p:cBhvr>
                                        <p:cTn id="9" dur="1000"/>
                                        <p:tgtEl>
                                          <p:spTgt spid="10"/>
                                        </p:tgtEl>
                                      </p:cBhvr>
                                    </p:animEffect>
                                    <p:anim calcmode="lin" valueType="num">
                                      <p:cBhvr>
                                        <p:cTn id="10" dur="1000" fill="hold"/>
                                        <p:tgtEl>
                                          <p:spTgt spid="10"/>
                                        </p:tgtEl>
                                        <p:attrNameLst>
                                          <p:attrName>ppt_x</p:attrName>
                                        </p:attrNameLst>
                                      </p:cBhvr>
                                      <p:tavLst>
                                        <p:tav tm="0">
                                          <p:val>
                                            <p:strVal val="#ppt_x"/>
                                          </p:val>
                                        </p:tav>
                                        <p:tav tm="100000">
                                          <p:val>
                                            <p:strVal val="#ppt_x"/>
                                          </p:val>
                                        </p:tav>
                                      </p:tavLst>
                                    </p:anim>
                                    <p:anim calcmode="lin" valueType="num">
                                      <p:cBhvr>
                                        <p:cTn id="11"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2" fill="hold">
                      <p:stCondLst>
                        <p:cond delay="indefinite"/>
                      </p:stCondLst>
                      <p:childTnLst>
                        <p:par>
                          <p:cTn id="13" fill="hold">
                            <p:stCondLst>
                              <p:cond delay="0"/>
                            </p:stCondLst>
                            <p:childTnLst>
                              <p:par>
                                <p:cTn id="14" presetID="2" presetClass="entr" presetSubtype="4" fill="hold" grpId="0" nodeType="clickEffect">
                                  <p:stCondLst>
                                    <p:cond delay="0"/>
                                  </p:stCondLst>
                                  <p:childTnLst>
                                    <p:set>
                                      <p:cBhvr>
                                        <p:cTn id="15" dur="1" fill="hold">
                                          <p:stCondLst>
                                            <p:cond delay="0"/>
                                          </p:stCondLst>
                                        </p:cTn>
                                        <p:tgtEl>
                                          <p:spTgt spid="29"/>
                                        </p:tgtEl>
                                        <p:attrNameLst>
                                          <p:attrName>style.visibility</p:attrName>
                                        </p:attrNameLst>
                                      </p:cBhvr>
                                      <p:to>
                                        <p:strVal val="visible"/>
                                      </p:to>
                                    </p:set>
                                    <p:anim calcmode="lin" valueType="num">
                                      <p:cBhvr additive="base">
                                        <p:cTn id="16" dur="500" fill="hold"/>
                                        <p:tgtEl>
                                          <p:spTgt spid="29"/>
                                        </p:tgtEl>
                                        <p:attrNameLst>
                                          <p:attrName>ppt_x</p:attrName>
                                        </p:attrNameLst>
                                      </p:cBhvr>
                                      <p:tavLst>
                                        <p:tav tm="0">
                                          <p:val>
                                            <p:strVal val="#ppt_x"/>
                                          </p:val>
                                        </p:tav>
                                        <p:tav tm="100000">
                                          <p:val>
                                            <p:strVal val="#ppt_x"/>
                                          </p:val>
                                        </p:tav>
                                      </p:tavLst>
                                    </p:anim>
                                    <p:anim calcmode="lin" valueType="num">
                                      <p:cBhvr additive="base">
                                        <p:cTn id="17"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42" presetClass="entr" presetSubtype="0" fill="hold" grpId="0" nodeType="clickEffect">
                                  <p:stCondLst>
                                    <p:cond delay="0"/>
                                  </p:stCondLst>
                                  <p:childTnLst>
                                    <p:set>
                                      <p:cBhvr>
                                        <p:cTn id="21" dur="1" fill="hold">
                                          <p:stCondLst>
                                            <p:cond delay="0"/>
                                          </p:stCondLst>
                                        </p:cTn>
                                        <p:tgtEl>
                                          <p:spTgt spid="25"/>
                                        </p:tgtEl>
                                        <p:attrNameLst>
                                          <p:attrName>style.visibility</p:attrName>
                                        </p:attrNameLst>
                                      </p:cBhvr>
                                      <p:to>
                                        <p:strVal val="visible"/>
                                      </p:to>
                                    </p:set>
                                    <p:animEffect transition="in" filter="fade">
                                      <p:cBhvr>
                                        <p:cTn id="22" dur="1000"/>
                                        <p:tgtEl>
                                          <p:spTgt spid="25"/>
                                        </p:tgtEl>
                                      </p:cBhvr>
                                    </p:animEffect>
                                    <p:anim calcmode="lin" valueType="num">
                                      <p:cBhvr>
                                        <p:cTn id="23" dur="1000" fill="hold"/>
                                        <p:tgtEl>
                                          <p:spTgt spid="25"/>
                                        </p:tgtEl>
                                        <p:attrNameLst>
                                          <p:attrName>ppt_x</p:attrName>
                                        </p:attrNameLst>
                                      </p:cBhvr>
                                      <p:tavLst>
                                        <p:tav tm="0">
                                          <p:val>
                                            <p:strVal val="#ppt_x"/>
                                          </p:val>
                                        </p:tav>
                                        <p:tav tm="100000">
                                          <p:val>
                                            <p:strVal val="#ppt_x"/>
                                          </p:val>
                                        </p:tav>
                                      </p:tavLst>
                                    </p:anim>
                                    <p:anim calcmode="lin" valueType="num">
                                      <p:cBhvr>
                                        <p:cTn id="24" dur="1000" fill="hold"/>
                                        <p:tgtEl>
                                          <p:spTgt spid="25"/>
                                        </p:tgtEl>
                                        <p:attrNameLst>
                                          <p:attrName>ppt_y</p:attrName>
                                        </p:attrNameLst>
                                      </p:cBhvr>
                                      <p:tavLst>
                                        <p:tav tm="0">
                                          <p:val>
                                            <p:strVal val="#ppt_y+.1"/>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22" presetClass="entr" presetSubtype="8" fill="hold" nodeType="clickEffect">
                                  <p:stCondLst>
                                    <p:cond delay="0"/>
                                  </p:stCondLst>
                                  <p:childTnLst>
                                    <p:set>
                                      <p:cBhvr>
                                        <p:cTn id="28" dur="1" fill="hold">
                                          <p:stCondLst>
                                            <p:cond delay="0"/>
                                          </p:stCondLst>
                                        </p:cTn>
                                        <p:tgtEl>
                                          <p:spTgt spid="16"/>
                                        </p:tgtEl>
                                        <p:attrNameLst>
                                          <p:attrName>style.visibility</p:attrName>
                                        </p:attrNameLst>
                                      </p:cBhvr>
                                      <p:to>
                                        <p:strVal val="visible"/>
                                      </p:to>
                                    </p:set>
                                    <p:animEffect transition="in" filter="wipe(left)">
                                      <p:cBhvr>
                                        <p:cTn id="29" dur="500"/>
                                        <p:tgtEl>
                                          <p:spTgt spid="16"/>
                                        </p:tgtEl>
                                      </p:cBhvr>
                                    </p:animEffect>
                                  </p:childTnLst>
                                </p:cTn>
                              </p:par>
                              <p:par>
                                <p:cTn id="30" presetID="42" presetClass="entr" presetSubtype="0" fill="hold" grpId="0" nodeType="with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2" presetClass="entr" presetSubtype="8" fill="hold" grpId="0" nodeType="clickEffect">
                                  <p:stCondLst>
                                    <p:cond delay="0"/>
                                  </p:stCondLst>
                                  <p:childTnLst>
                                    <p:set>
                                      <p:cBhvr>
                                        <p:cTn id="38" dur="1" fill="hold">
                                          <p:stCondLst>
                                            <p:cond delay="0"/>
                                          </p:stCondLst>
                                        </p:cTn>
                                        <p:tgtEl>
                                          <p:spTgt spid="2"/>
                                        </p:tgtEl>
                                        <p:attrNameLst>
                                          <p:attrName>style.visibility</p:attrName>
                                        </p:attrNameLst>
                                      </p:cBhvr>
                                      <p:to>
                                        <p:strVal val="visible"/>
                                      </p:to>
                                    </p:set>
                                    <p:animEffect transition="in" filter="wipe(left)">
                                      <p:cBhvr>
                                        <p:cTn id="39"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40" repeatCount="indefinite" fill="hold" display="0">
                  <p:stCondLst>
                    <p:cond delay="indefinite"/>
                  </p:stCondLst>
                  <p:endCondLst>
                    <p:cond evt="onStopAudio" delay="0">
                      <p:tgtEl>
                        <p:sldTgt/>
                      </p:tgtEl>
                    </p:cond>
                  </p:endCondLst>
                </p:cTn>
                <p:tgtEl>
                  <p:spTgt spid="5"/>
                </p:tgtEl>
              </p:cMediaNode>
            </p:audio>
          </p:childTnLst>
        </p:cTn>
      </p:par>
    </p:tnLst>
    <p:bldLst>
      <p:bldP spid="2" grpId="0"/>
      <p:bldP spid="25" grpId="0"/>
      <p:bldP spid="29"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E30B383-4E8F-4A41-9DB4-2E6E9F399A58}"/>
              </a:ext>
            </a:extLst>
          </p:cNvPr>
          <p:cNvSpPr>
            <a:spLocks noGrp="1"/>
          </p:cNvSpPr>
          <p:nvPr>
            <p:ph type="title"/>
          </p:nvPr>
        </p:nvSpPr>
        <p:spPr>
          <a:xfrm>
            <a:off x="-3318630" y="-124975"/>
            <a:ext cx="10515600" cy="1325563"/>
          </a:xfrm>
        </p:spPr>
        <p:txBody>
          <a:bodyPr/>
          <a:lstStyle/>
          <a:p>
            <a:pPr marR="0" algn="ctr" rtl="0">
              <a:lnSpc>
                <a:spcPct val="130000"/>
              </a:lnSpc>
            </a:pPr>
            <a:r>
              <a:rPr lang="zh-CN" altLang="en-US" sz="1800" b="1" i="0" u="none" strike="noStrike" kern="2200" baseline="0" dirty="0">
                <a:solidFill>
                  <a:srgbClr val="0C3757"/>
                </a:solidFill>
                <a:latin typeface="+mn-lt"/>
                <a:ea typeface="+mn-ea"/>
                <a:cs typeface="+mn-ea"/>
                <a:sym typeface="+mn-lt"/>
              </a:rPr>
              <a:t> </a:t>
            </a:r>
            <a:r>
              <a:rPr lang="zh-CN" altLang="en-US" sz="2800" b="1" i="0" u="none" strike="noStrike" kern="2200" baseline="0" dirty="0">
                <a:solidFill>
                  <a:schemeClr val="bg1">
                    <a:lumMod val="95000"/>
                  </a:schemeClr>
                </a:solidFill>
                <a:latin typeface="+mn-lt"/>
                <a:ea typeface="+mn-ea"/>
                <a:cs typeface="+mn-ea"/>
                <a:sym typeface="+mn-lt"/>
              </a:rPr>
              <a:t>特征及分类</a:t>
            </a:r>
          </a:p>
        </p:txBody>
      </p:sp>
      <p:sp>
        <p:nvSpPr>
          <p:cNvPr id="3" name="文本占位符 2">
            <a:extLst>
              <a:ext uri="{FF2B5EF4-FFF2-40B4-BE49-F238E27FC236}">
                <a16:creationId xmlns:a16="http://schemas.microsoft.com/office/drawing/2014/main" xmlns="" id="{2BD9A02E-A066-4D62-8DA0-D9A0C75549AC}"/>
              </a:ext>
            </a:extLst>
          </p:cNvPr>
          <p:cNvSpPr>
            <a:spLocks noGrp="1"/>
          </p:cNvSpPr>
          <p:nvPr>
            <p:ph type="body" idx="4294967295"/>
          </p:nvPr>
        </p:nvSpPr>
        <p:spPr>
          <a:xfrm>
            <a:off x="8248261" y="3392488"/>
            <a:ext cx="2740919" cy="1952890"/>
          </a:xfrm>
        </p:spPr>
        <p:txBody>
          <a:bodyPr>
            <a:normAutofit/>
          </a:bodyPr>
          <a:lstStyle/>
          <a:p>
            <a:pPr marL="0" marR="0" lvl="0" indent="0" rtl="0">
              <a:lnSpc>
                <a:spcPct val="130000"/>
              </a:lnSpc>
              <a:buNone/>
            </a:pPr>
            <a:r>
              <a:rPr lang="zh-CN" altLang="en-US" sz="1800" b="0" i="0" u="none" strike="noStrike" kern="100" baseline="0" dirty="0">
                <a:solidFill>
                  <a:schemeClr val="bg1">
                    <a:lumMod val="95000"/>
                  </a:schemeClr>
                </a:solidFill>
                <a:cs typeface="+mn-ea"/>
                <a:sym typeface="+mn-lt"/>
              </a:rPr>
              <a:t>由若干机构联合发起，介于公有链和私有链之间，兼具部分去中心化的特性</a:t>
            </a:r>
            <a:r>
              <a:rPr lang="zh-CN" altLang="en-US" sz="1800" b="0" i="0" u="none" strike="noStrike" kern="100" baseline="0" dirty="0">
                <a:solidFill>
                  <a:srgbClr val="0C3757"/>
                </a:solidFill>
                <a:cs typeface="+mn-ea"/>
                <a:sym typeface="+mn-lt"/>
              </a:rPr>
              <a:t>。</a:t>
            </a:r>
          </a:p>
        </p:txBody>
      </p:sp>
      <p:grpSp>
        <p:nvGrpSpPr>
          <p:cNvPr id="27" name="组合 26">
            <a:extLst>
              <a:ext uri="{FF2B5EF4-FFF2-40B4-BE49-F238E27FC236}">
                <a16:creationId xmlns:a16="http://schemas.microsoft.com/office/drawing/2014/main" xmlns="" id="{3D7313A8-D714-4B89-9E1D-30A623E54806}"/>
              </a:ext>
            </a:extLst>
          </p:cNvPr>
          <p:cNvGrpSpPr/>
          <p:nvPr/>
        </p:nvGrpSpPr>
        <p:grpSpPr>
          <a:xfrm>
            <a:off x="979641" y="1261484"/>
            <a:ext cx="1931509" cy="652486"/>
            <a:chOff x="979641" y="1261484"/>
            <a:chExt cx="1931509" cy="652486"/>
          </a:xfrm>
        </p:grpSpPr>
        <p:sp>
          <p:nvSpPr>
            <p:cNvPr id="5" name="矩形: 圆角 4">
              <a:extLst>
                <a:ext uri="{FF2B5EF4-FFF2-40B4-BE49-F238E27FC236}">
                  <a16:creationId xmlns:a16="http://schemas.microsoft.com/office/drawing/2014/main" xmlns="" id="{FDD3306D-CF5C-4637-92E9-E6A734F373F8}"/>
                </a:ext>
              </a:extLst>
            </p:cNvPr>
            <p:cNvSpPr/>
            <p:nvPr/>
          </p:nvSpPr>
          <p:spPr>
            <a:xfrm>
              <a:off x="979641" y="1318832"/>
              <a:ext cx="1931509"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a:extLst>
                <a:ext uri="{FF2B5EF4-FFF2-40B4-BE49-F238E27FC236}">
                  <a16:creationId xmlns:a16="http://schemas.microsoft.com/office/drawing/2014/main" xmlns="" id="{41AF3112-2EFD-4858-9C4E-5993B2B2D491}"/>
                </a:ext>
              </a:extLst>
            </p:cNvPr>
            <p:cNvSpPr/>
            <p:nvPr/>
          </p:nvSpPr>
          <p:spPr>
            <a:xfrm>
              <a:off x="1136695" y="1261484"/>
              <a:ext cx="1604950" cy="652486"/>
            </a:xfrm>
            <a:prstGeom prst="flowChartOnlineStorage">
              <a:avLst/>
            </a:prstGeom>
          </p:spPr>
          <p:txBody>
            <a:bodyPr wrap="square">
              <a:spAutoFit/>
            </a:bodyPr>
            <a:lstStyle/>
            <a:p>
              <a:pPr lvl="0" algn="ctr">
                <a:lnSpc>
                  <a:spcPct val="130000"/>
                </a:lnSpc>
              </a:pPr>
              <a:r>
                <a:rPr lang="zh-CN" altLang="en-US" sz="2800" b="1" kern="100" dirty="0">
                  <a:solidFill>
                    <a:srgbClr val="406079"/>
                  </a:solidFill>
                  <a:cs typeface="+mn-ea"/>
                  <a:sym typeface="+mn-lt"/>
                </a:rPr>
                <a:t>分类</a:t>
              </a:r>
            </a:p>
          </p:txBody>
        </p:sp>
      </p:grpSp>
      <p:grpSp>
        <p:nvGrpSpPr>
          <p:cNvPr id="6" name="组合 5">
            <a:extLst>
              <a:ext uri="{FF2B5EF4-FFF2-40B4-BE49-F238E27FC236}">
                <a16:creationId xmlns:a16="http://schemas.microsoft.com/office/drawing/2014/main" xmlns="" id="{6475C28B-15DA-4F20-956C-D706E6E80607}"/>
              </a:ext>
            </a:extLst>
          </p:cNvPr>
          <p:cNvGrpSpPr/>
          <p:nvPr/>
        </p:nvGrpSpPr>
        <p:grpSpPr>
          <a:xfrm>
            <a:off x="1773313" y="2253907"/>
            <a:ext cx="5312874" cy="925919"/>
            <a:chOff x="4563756" y="1995830"/>
            <a:chExt cx="5312874" cy="925919"/>
          </a:xfrm>
        </p:grpSpPr>
        <p:sp>
          <p:nvSpPr>
            <p:cNvPr id="7" name="Freeform: Shape 17">
              <a:extLst>
                <a:ext uri="{FF2B5EF4-FFF2-40B4-BE49-F238E27FC236}">
                  <a16:creationId xmlns:a16="http://schemas.microsoft.com/office/drawing/2014/main" xmlns="" id="{6D3F2EFE-9431-4C8D-9464-93100306EB46}"/>
                </a:ext>
              </a:extLst>
            </p:cNvPr>
            <p:cNvSpPr/>
            <p:nvPr/>
          </p:nvSpPr>
          <p:spPr>
            <a:xfrm>
              <a:off x="4563756" y="2079103"/>
              <a:ext cx="774612" cy="767855"/>
            </a:xfrm>
            <a:custGeom>
              <a:avLst/>
              <a:gdLst>
                <a:gd name="connsiteX0" fmla="*/ 0 w 754893"/>
                <a:gd name="connsiteY0" fmla="*/ 377488 h 754976"/>
                <a:gd name="connsiteX1" fmla="*/ 377447 w 754893"/>
                <a:gd name="connsiteY1" fmla="*/ 0 h 754976"/>
                <a:gd name="connsiteX2" fmla="*/ 754894 w 754893"/>
                <a:gd name="connsiteY2" fmla="*/ 377488 h 754976"/>
                <a:gd name="connsiteX3" fmla="*/ 377447 w 754893"/>
                <a:gd name="connsiteY3" fmla="*/ 754976 h 754976"/>
                <a:gd name="connsiteX4" fmla="*/ 0 w 754893"/>
                <a:gd name="connsiteY4" fmla="*/ 377488 h 7549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976">
                  <a:moveTo>
                    <a:pt x="0" y="377488"/>
                  </a:moveTo>
                  <a:cubicBezTo>
                    <a:pt x="0" y="169007"/>
                    <a:pt x="168989" y="0"/>
                    <a:pt x="377447" y="0"/>
                  </a:cubicBezTo>
                  <a:cubicBezTo>
                    <a:pt x="585905" y="0"/>
                    <a:pt x="754894" y="169007"/>
                    <a:pt x="754894" y="377488"/>
                  </a:cubicBezTo>
                  <a:cubicBezTo>
                    <a:pt x="754894" y="585969"/>
                    <a:pt x="585905" y="754976"/>
                    <a:pt x="377447" y="754976"/>
                  </a:cubicBezTo>
                  <a:cubicBezTo>
                    <a:pt x="168989" y="754976"/>
                    <a:pt x="0" y="585969"/>
                    <a:pt x="0" y="377488"/>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Freeform: Shape 17">
              <a:extLst>
                <a:ext uri="{FF2B5EF4-FFF2-40B4-BE49-F238E27FC236}">
                  <a16:creationId xmlns:a16="http://schemas.microsoft.com/office/drawing/2014/main" xmlns="" id="{3C239A17-0599-4BF4-A5EF-E19146C8D835}"/>
                </a:ext>
              </a:extLst>
            </p:cNvPr>
            <p:cNvSpPr/>
            <p:nvPr/>
          </p:nvSpPr>
          <p:spPr>
            <a:xfrm>
              <a:off x="4770176" y="2289574"/>
              <a:ext cx="361772" cy="350558"/>
            </a:xfrm>
            <a:custGeom>
              <a:avLst/>
              <a:gdLst>
                <a:gd name="connsiteX0" fmla="*/ 58918 w 323554"/>
                <a:gd name="connsiteY0" fmla="*/ 189699 h 313525"/>
                <a:gd name="connsiteX1" fmla="*/ 101421 w 323554"/>
                <a:gd name="connsiteY1" fmla="*/ 189699 h 313525"/>
                <a:gd name="connsiteX2" fmla="*/ 103997 w 323554"/>
                <a:gd name="connsiteY2" fmla="*/ 189699 h 313525"/>
                <a:gd name="connsiteX3" fmla="*/ 114301 w 323554"/>
                <a:gd name="connsiteY3" fmla="*/ 201731 h 313525"/>
                <a:gd name="connsiteX4" fmla="*/ 113013 w 323554"/>
                <a:gd name="connsiteY4" fmla="*/ 205741 h 313525"/>
                <a:gd name="connsiteX5" fmla="*/ 101421 w 323554"/>
                <a:gd name="connsiteY5" fmla="*/ 215099 h 313525"/>
                <a:gd name="connsiteX6" fmla="*/ 58918 w 323554"/>
                <a:gd name="connsiteY6" fmla="*/ 215099 h 313525"/>
                <a:gd name="connsiteX7" fmla="*/ 46038 w 323554"/>
                <a:gd name="connsiteY7" fmla="*/ 201731 h 313525"/>
                <a:gd name="connsiteX8" fmla="*/ 58918 w 323554"/>
                <a:gd name="connsiteY8" fmla="*/ 189699 h 313525"/>
                <a:gd name="connsiteX9" fmla="*/ 149225 w 323554"/>
                <a:gd name="connsiteY9" fmla="*/ 165887 h 313525"/>
                <a:gd name="connsiteX10" fmla="*/ 142875 w 323554"/>
                <a:gd name="connsiteY10" fmla="*/ 186525 h 313525"/>
                <a:gd name="connsiteX11" fmla="*/ 153988 w 323554"/>
                <a:gd name="connsiteY11" fmla="*/ 196050 h 313525"/>
                <a:gd name="connsiteX12" fmla="*/ 173038 w 323554"/>
                <a:gd name="connsiteY12" fmla="*/ 188112 h 313525"/>
                <a:gd name="connsiteX13" fmla="*/ 145188 w 323554"/>
                <a:gd name="connsiteY13" fmla="*/ 151599 h 313525"/>
                <a:gd name="connsiteX14" fmla="*/ 187326 w 323554"/>
                <a:gd name="connsiteY14" fmla="*/ 190104 h 313525"/>
                <a:gd name="connsiteX15" fmla="*/ 138803 w 323554"/>
                <a:gd name="connsiteY15" fmla="*/ 210640 h 313525"/>
                <a:gd name="connsiteX16" fmla="*/ 131142 w 323554"/>
                <a:gd name="connsiteY16" fmla="*/ 210640 h 313525"/>
                <a:gd name="connsiteX17" fmla="*/ 129865 w 323554"/>
                <a:gd name="connsiteY17" fmla="*/ 202939 h 313525"/>
                <a:gd name="connsiteX18" fmla="*/ 145188 w 323554"/>
                <a:gd name="connsiteY18" fmla="*/ 151599 h 313525"/>
                <a:gd name="connsiteX19" fmla="*/ 58982 w 323554"/>
                <a:gd name="connsiteY19" fmla="*/ 146837 h 313525"/>
                <a:gd name="connsiteX20" fmla="*/ 130176 w 323554"/>
                <a:gd name="connsiteY20" fmla="*/ 146837 h 313525"/>
                <a:gd name="connsiteX21" fmla="*/ 130176 w 323554"/>
                <a:gd name="connsiteY21" fmla="*/ 148186 h 313525"/>
                <a:gd name="connsiteX22" fmla="*/ 122409 w 323554"/>
                <a:gd name="connsiteY22" fmla="*/ 173825 h 313525"/>
                <a:gd name="connsiteX23" fmla="*/ 58982 w 323554"/>
                <a:gd name="connsiteY23" fmla="*/ 173825 h 313525"/>
                <a:gd name="connsiteX24" fmla="*/ 46038 w 323554"/>
                <a:gd name="connsiteY24" fmla="*/ 160331 h 313525"/>
                <a:gd name="connsiteX25" fmla="*/ 58982 w 323554"/>
                <a:gd name="connsiteY25" fmla="*/ 146837 h 313525"/>
                <a:gd name="connsiteX26" fmla="*/ 59011 w 323554"/>
                <a:gd name="connsiteY26" fmla="*/ 105562 h 313525"/>
                <a:gd name="connsiteX27" fmla="*/ 166688 w 323554"/>
                <a:gd name="connsiteY27" fmla="*/ 105562 h 313525"/>
                <a:gd name="connsiteX28" fmla="*/ 144634 w 323554"/>
                <a:gd name="connsiteY28" fmla="*/ 130962 h 313525"/>
                <a:gd name="connsiteX29" fmla="*/ 59011 w 323554"/>
                <a:gd name="connsiteY29" fmla="*/ 130962 h 313525"/>
                <a:gd name="connsiteX30" fmla="*/ 46038 w 323554"/>
                <a:gd name="connsiteY30" fmla="*/ 118930 h 313525"/>
                <a:gd name="connsiteX31" fmla="*/ 59011 w 323554"/>
                <a:gd name="connsiteY31" fmla="*/ 105562 h 313525"/>
                <a:gd name="connsiteX32" fmla="*/ 226883 w 323554"/>
                <a:gd name="connsiteY32" fmla="*/ 81749 h 313525"/>
                <a:gd name="connsiteX33" fmla="*/ 224292 w 323554"/>
                <a:gd name="connsiteY33" fmla="*/ 83037 h 313525"/>
                <a:gd name="connsiteX34" fmla="*/ 171159 w 323554"/>
                <a:gd name="connsiteY34" fmla="*/ 140996 h 313525"/>
                <a:gd name="connsiteX35" fmla="*/ 172455 w 323554"/>
                <a:gd name="connsiteY35" fmla="*/ 146148 h 313525"/>
                <a:gd name="connsiteX36" fmla="*/ 175047 w 323554"/>
                <a:gd name="connsiteY36" fmla="*/ 148724 h 313525"/>
                <a:gd name="connsiteX37" fmla="*/ 177639 w 323554"/>
                <a:gd name="connsiteY37" fmla="*/ 150012 h 313525"/>
                <a:gd name="connsiteX38" fmla="*/ 180230 w 323554"/>
                <a:gd name="connsiteY38" fmla="*/ 148724 h 313525"/>
                <a:gd name="connsiteX39" fmla="*/ 232067 w 323554"/>
                <a:gd name="connsiteY39" fmla="*/ 90765 h 313525"/>
                <a:gd name="connsiteX40" fmla="*/ 232067 w 323554"/>
                <a:gd name="connsiteY40" fmla="*/ 85613 h 313525"/>
                <a:gd name="connsiteX41" fmla="*/ 229475 w 323554"/>
                <a:gd name="connsiteY41" fmla="*/ 83037 h 313525"/>
                <a:gd name="connsiteX42" fmla="*/ 226883 w 323554"/>
                <a:gd name="connsiteY42" fmla="*/ 81749 h 313525"/>
                <a:gd name="connsiteX43" fmla="*/ 247254 w 323554"/>
                <a:gd name="connsiteY43" fmla="*/ 62303 h 313525"/>
                <a:gd name="connsiteX44" fmla="*/ 242491 w 323554"/>
                <a:gd name="connsiteY44" fmla="*/ 63493 h 313525"/>
                <a:gd name="connsiteX45" fmla="*/ 237729 w 323554"/>
                <a:gd name="connsiteY45" fmla="*/ 68256 h 313525"/>
                <a:gd name="connsiteX46" fmla="*/ 236538 w 323554"/>
                <a:gd name="connsiteY46" fmla="*/ 70637 h 313525"/>
                <a:gd name="connsiteX47" fmla="*/ 237729 w 323554"/>
                <a:gd name="connsiteY47" fmla="*/ 73019 h 313525"/>
                <a:gd name="connsiteX48" fmla="*/ 240110 w 323554"/>
                <a:gd name="connsiteY48" fmla="*/ 74209 h 313525"/>
                <a:gd name="connsiteX49" fmla="*/ 242491 w 323554"/>
                <a:gd name="connsiteY49" fmla="*/ 75400 h 313525"/>
                <a:gd name="connsiteX50" fmla="*/ 244873 w 323554"/>
                <a:gd name="connsiteY50" fmla="*/ 75400 h 313525"/>
                <a:gd name="connsiteX51" fmla="*/ 244873 w 323554"/>
                <a:gd name="connsiteY51" fmla="*/ 74209 h 313525"/>
                <a:gd name="connsiteX52" fmla="*/ 249635 w 323554"/>
                <a:gd name="connsiteY52" fmla="*/ 69447 h 313525"/>
                <a:gd name="connsiteX53" fmla="*/ 249635 w 323554"/>
                <a:gd name="connsiteY53" fmla="*/ 64684 h 313525"/>
                <a:gd name="connsiteX54" fmla="*/ 247254 w 323554"/>
                <a:gd name="connsiteY54" fmla="*/ 62303 h 313525"/>
                <a:gd name="connsiteX55" fmla="*/ 24647 w 323554"/>
                <a:gd name="connsiteY55" fmla="*/ 48412 h 313525"/>
                <a:gd name="connsiteX56" fmla="*/ 201069 w 323554"/>
                <a:gd name="connsiteY56" fmla="*/ 48412 h 313525"/>
                <a:gd name="connsiteX57" fmla="*/ 214041 w 323554"/>
                <a:gd name="connsiteY57" fmla="*/ 52292 h 313525"/>
                <a:gd name="connsiteX58" fmla="*/ 193285 w 323554"/>
                <a:gd name="connsiteY58" fmla="*/ 76863 h 313525"/>
                <a:gd name="connsiteX59" fmla="*/ 181610 w 323554"/>
                <a:gd name="connsiteY59" fmla="*/ 72983 h 313525"/>
                <a:gd name="connsiteX60" fmla="*/ 45403 w 323554"/>
                <a:gd name="connsiteY60" fmla="*/ 72983 h 313525"/>
                <a:gd name="connsiteX61" fmla="*/ 24647 w 323554"/>
                <a:gd name="connsiteY61" fmla="*/ 93675 h 313525"/>
                <a:gd name="connsiteX62" fmla="*/ 24647 w 323554"/>
                <a:gd name="connsiteY62" fmla="*/ 268262 h 313525"/>
                <a:gd name="connsiteX63" fmla="*/ 45403 w 323554"/>
                <a:gd name="connsiteY63" fmla="*/ 287660 h 313525"/>
                <a:gd name="connsiteX64" fmla="*/ 181610 w 323554"/>
                <a:gd name="connsiteY64" fmla="*/ 287660 h 313525"/>
                <a:gd name="connsiteX65" fmla="*/ 202366 w 323554"/>
                <a:gd name="connsiteY65" fmla="*/ 268262 h 313525"/>
                <a:gd name="connsiteX66" fmla="*/ 202366 w 323554"/>
                <a:gd name="connsiteY66" fmla="*/ 202307 h 313525"/>
                <a:gd name="connsiteX67" fmla="*/ 203663 w 323554"/>
                <a:gd name="connsiteY67" fmla="*/ 201014 h 313525"/>
                <a:gd name="connsiteX68" fmla="*/ 206258 w 323554"/>
                <a:gd name="connsiteY68" fmla="*/ 198427 h 313525"/>
                <a:gd name="connsiteX69" fmla="*/ 227013 w 323554"/>
                <a:gd name="connsiteY69" fmla="*/ 175149 h 313525"/>
                <a:gd name="connsiteX70" fmla="*/ 227013 w 323554"/>
                <a:gd name="connsiteY70" fmla="*/ 287660 h 313525"/>
                <a:gd name="connsiteX71" fmla="*/ 201069 w 323554"/>
                <a:gd name="connsiteY71" fmla="*/ 313525 h 313525"/>
                <a:gd name="connsiteX72" fmla="*/ 25944 w 323554"/>
                <a:gd name="connsiteY72" fmla="*/ 313525 h 313525"/>
                <a:gd name="connsiteX73" fmla="*/ 0 w 323554"/>
                <a:gd name="connsiteY73" fmla="*/ 287660 h 313525"/>
                <a:gd name="connsiteX74" fmla="*/ 0 w 323554"/>
                <a:gd name="connsiteY74" fmla="*/ 72983 h 313525"/>
                <a:gd name="connsiteX75" fmla="*/ 24647 w 323554"/>
                <a:gd name="connsiteY75" fmla="*/ 48412 h 313525"/>
                <a:gd name="connsiteX76" fmla="*/ 242888 w 323554"/>
                <a:gd name="connsiteY76" fmla="*/ 42062 h 313525"/>
                <a:gd name="connsiteX77" fmla="*/ 285751 w 323554"/>
                <a:gd name="connsiteY77" fmla="*/ 81750 h 313525"/>
                <a:gd name="connsiteX78" fmla="*/ 279401 w 323554"/>
                <a:gd name="connsiteY78" fmla="*/ 89687 h 313525"/>
                <a:gd name="connsiteX79" fmla="*/ 200026 w 323554"/>
                <a:gd name="connsiteY79" fmla="*/ 178587 h 313525"/>
                <a:gd name="connsiteX80" fmla="*/ 193676 w 323554"/>
                <a:gd name="connsiteY80" fmla="*/ 184937 h 313525"/>
                <a:gd name="connsiteX81" fmla="*/ 150813 w 323554"/>
                <a:gd name="connsiteY81" fmla="*/ 146837 h 313525"/>
                <a:gd name="connsiteX82" fmla="*/ 155576 w 323554"/>
                <a:gd name="connsiteY82" fmla="*/ 138899 h 313525"/>
                <a:gd name="connsiteX83" fmla="*/ 236538 w 323554"/>
                <a:gd name="connsiteY83" fmla="*/ 48412 h 313525"/>
                <a:gd name="connsiteX84" fmla="*/ 257175 w 323554"/>
                <a:gd name="connsiteY84" fmla="*/ 26187 h 313525"/>
                <a:gd name="connsiteX85" fmla="*/ 301625 w 323554"/>
                <a:gd name="connsiteY85" fmla="*/ 64287 h 313525"/>
                <a:gd name="connsiteX86" fmla="*/ 295275 w 323554"/>
                <a:gd name="connsiteY86" fmla="*/ 72225 h 313525"/>
                <a:gd name="connsiteX87" fmla="*/ 290513 w 323554"/>
                <a:gd name="connsiteY87" fmla="*/ 75400 h 313525"/>
                <a:gd name="connsiteX88" fmla="*/ 247650 w 323554"/>
                <a:gd name="connsiteY88" fmla="*/ 37300 h 313525"/>
                <a:gd name="connsiteX89" fmla="*/ 250825 w 323554"/>
                <a:gd name="connsiteY89" fmla="*/ 34125 h 313525"/>
                <a:gd name="connsiteX90" fmla="*/ 285750 w 323554"/>
                <a:gd name="connsiteY90" fmla="*/ 11899 h 313525"/>
                <a:gd name="connsiteX91" fmla="*/ 279400 w 323554"/>
                <a:gd name="connsiteY91" fmla="*/ 19837 h 313525"/>
                <a:gd name="connsiteX92" fmla="*/ 304800 w 323554"/>
                <a:gd name="connsiteY92" fmla="*/ 43649 h 313525"/>
                <a:gd name="connsiteX93" fmla="*/ 312738 w 323554"/>
                <a:gd name="connsiteY93" fmla="*/ 35712 h 313525"/>
                <a:gd name="connsiteX94" fmla="*/ 285265 w 323554"/>
                <a:gd name="connsiteY94" fmla="*/ 516 h 313525"/>
                <a:gd name="connsiteX95" fmla="*/ 294336 w 323554"/>
                <a:gd name="connsiteY95" fmla="*/ 3151 h 313525"/>
                <a:gd name="connsiteX96" fmla="*/ 318958 w 323554"/>
                <a:gd name="connsiteY96" fmla="*/ 25545 h 313525"/>
                <a:gd name="connsiteX97" fmla="*/ 320254 w 323554"/>
                <a:gd name="connsiteY97" fmla="*/ 43987 h 313525"/>
                <a:gd name="connsiteX98" fmla="*/ 305999 w 323554"/>
                <a:gd name="connsiteY98" fmla="*/ 61112 h 313525"/>
                <a:gd name="connsiteX99" fmla="*/ 261938 w 323554"/>
                <a:gd name="connsiteY99" fmla="*/ 20276 h 313525"/>
                <a:gd name="connsiteX100" fmla="*/ 276193 w 323554"/>
                <a:gd name="connsiteY100" fmla="*/ 4468 h 313525"/>
                <a:gd name="connsiteX101" fmla="*/ 285265 w 323554"/>
                <a:gd name="connsiteY101" fmla="*/ 516 h 313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Lst>
              <a:rect l="l" t="t" r="r" b="b"/>
              <a:pathLst>
                <a:path w="323554" h="313525">
                  <a:moveTo>
                    <a:pt x="58918" y="189699"/>
                  </a:moveTo>
                  <a:cubicBezTo>
                    <a:pt x="58918" y="189699"/>
                    <a:pt x="58918" y="189699"/>
                    <a:pt x="101421" y="189699"/>
                  </a:cubicBezTo>
                  <a:cubicBezTo>
                    <a:pt x="102709" y="189699"/>
                    <a:pt x="102709" y="189699"/>
                    <a:pt x="103997" y="189699"/>
                  </a:cubicBezTo>
                  <a:cubicBezTo>
                    <a:pt x="109149" y="189699"/>
                    <a:pt x="114301" y="195046"/>
                    <a:pt x="114301" y="201731"/>
                  </a:cubicBezTo>
                  <a:cubicBezTo>
                    <a:pt x="114301" y="203067"/>
                    <a:pt x="114301" y="204404"/>
                    <a:pt x="113013" y="205741"/>
                  </a:cubicBezTo>
                  <a:cubicBezTo>
                    <a:pt x="111725" y="211088"/>
                    <a:pt x="107861" y="215099"/>
                    <a:pt x="101421" y="215099"/>
                  </a:cubicBezTo>
                  <a:cubicBezTo>
                    <a:pt x="101421" y="215099"/>
                    <a:pt x="101421" y="215099"/>
                    <a:pt x="58918" y="215099"/>
                  </a:cubicBezTo>
                  <a:cubicBezTo>
                    <a:pt x="51190" y="215099"/>
                    <a:pt x="46038" y="209752"/>
                    <a:pt x="46038" y="201731"/>
                  </a:cubicBezTo>
                  <a:cubicBezTo>
                    <a:pt x="46038" y="195046"/>
                    <a:pt x="51190" y="189699"/>
                    <a:pt x="58918" y="189699"/>
                  </a:cubicBezTo>
                  <a:close/>
                  <a:moveTo>
                    <a:pt x="149225" y="165887"/>
                  </a:moveTo>
                  <a:lnTo>
                    <a:pt x="142875" y="186525"/>
                  </a:lnTo>
                  <a:lnTo>
                    <a:pt x="153988" y="196050"/>
                  </a:lnTo>
                  <a:lnTo>
                    <a:pt x="173038" y="188112"/>
                  </a:lnTo>
                  <a:close/>
                  <a:moveTo>
                    <a:pt x="145188" y="151599"/>
                  </a:moveTo>
                  <a:cubicBezTo>
                    <a:pt x="145188" y="151599"/>
                    <a:pt x="145188" y="151599"/>
                    <a:pt x="187326" y="190104"/>
                  </a:cubicBezTo>
                  <a:cubicBezTo>
                    <a:pt x="187326" y="190104"/>
                    <a:pt x="187326" y="190104"/>
                    <a:pt x="138803" y="210640"/>
                  </a:cubicBezTo>
                  <a:cubicBezTo>
                    <a:pt x="136249" y="211924"/>
                    <a:pt x="133696" y="211924"/>
                    <a:pt x="131142" y="210640"/>
                  </a:cubicBezTo>
                  <a:cubicBezTo>
                    <a:pt x="129865" y="208073"/>
                    <a:pt x="128588" y="205506"/>
                    <a:pt x="129865" y="202939"/>
                  </a:cubicBezTo>
                  <a:cubicBezTo>
                    <a:pt x="129865" y="202939"/>
                    <a:pt x="129865" y="202939"/>
                    <a:pt x="145188" y="151599"/>
                  </a:cubicBezTo>
                  <a:close/>
                  <a:moveTo>
                    <a:pt x="58982" y="146837"/>
                  </a:moveTo>
                  <a:cubicBezTo>
                    <a:pt x="58982" y="146837"/>
                    <a:pt x="58982" y="146837"/>
                    <a:pt x="130176" y="146837"/>
                  </a:cubicBezTo>
                  <a:cubicBezTo>
                    <a:pt x="130176" y="148186"/>
                    <a:pt x="130176" y="148186"/>
                    <a:pt x="130176" y="148186"/>
                  </a:cubicBezTo>
                  <a:lnTo>
                    <a:pt x="122409" y="173825"/>
                  </a:lnTo>
                  <a:cubicBezTo>
                    <a:pt x="122409" y="173825"/>
                    <a:pt x="122409" y="173825"/>
                    <a:pt x="58982" y="173825"/>
                  </a:cubicBezTo>
                  <a:cubicBezTo>
                    <a:pt x="51216" y="173825"/>
                    <a:pt x="46038" y="167078"/>
                    <a:pt x="46038" y="160331"/>
                  </a:cubicBezTo>
                  <a:cubicBezTo>
                    <a:pt x="46038" y="153584"/>
                    <a:pt x="51216" y="146837"/>
                    <a:pt x="58982" y="146837"/>
                  </a:cubicBezTo>
                  <a:close/>
                  <a:moveTo>
                    <a:pt x="59011" y="105562"/>
                  </a:moveTo>
                  <a:lnTo>
                    <a:pt x="166688" y="105562"/>
                  </a:lnTo>
                  <a:cubicBezTo>
                    <a:pt x="166688" y="105562"/>
                    <a:pt x="166688" y="105562"/>
                    <a:pt x="144634" y="130962"/>
                  </a:cubicBezTo>
                  <a:cubicBezTo>
                    <a:pt x="144634" y="130962"/>
                    <a:pt x="144634" y="130962"/>
                    <a:pt x="59011" y="130962"/>
                  </a:cubicBezTo>
                  <a:cubicBezTo>
                    <a:pt x="51227" y="130962"/>
                    <a:pt x="46038" y="125615"/>
                    <a:pt x="46038" y="118930"/>
                  </a:cubicBezTo>
                  <a:cubicBezTo>
                    <a:pt x="46038" y="110909"/>
                    <a:pt x="51227" y="105562"/>
                    <a:pt x="59011" y="105562"/>
                  </a:cubicBezTo>
                  <a:close/>
                  <a:moveTo>
                    <a:pt x="226883" y="81749"/>
                  </a:moveTo>
                  <a:cubicBezTo>
                    <a:pt x="225587" y="81749"/>
                    <a:pt x="224292" y="83037"/>
                    <a:pt x="224292" y="83037"/>
                  </a:cubicBezTo>
                  <a:cubicBezTo>
                    <a:pt x="224292" y="83037"/>
                    <a:pt x="224292" y="83037"/>
                    <a:pt x="171159" y="140996"/>
                  </a:cubicBezTo>
                  <a:cubicBezTo>
                    <a:pt x="169863" y="142284"/>
                    <a:pt x="169863" y="144860"/>
                    <a:pt x="172455" y="146148"/>
                  </a:cubicBezTo>
                  <a:cubicBezTo>
                    <a:pt x="172455" y="146148"/>
                    <a:pt x="172455" y="146148"/>
                    <a:pt x="175047" y="148724"/>
                  </a:cubicBezTo>
                  <a:cubicBezTo>
                    <a:pt x="175047" y="148724"/>
                    <a:pt x="176343" y="150012"/>
                    <a:pt x="177639" y="150012"/>
                  </a:cubicBezTo>
                  <a:cubicBezTo>
                    <a:pt x="177639" y="150012"/>
                    <a:pt x="178934" y="148724"/>
                    <a:pt x="180230" y="148724"/>
                  </a:cubicBezTo>
                  <a:cubicBezTo>
                    <a:pt x="180230" y="148724"/>
                    <a:pt x="180230" y="148724"/>
                    <a:pt x="232067" y="90765"/>
                  </a:cubicBezTo>
                  <a:cubicBezTo>
                    <a:pt x="233363" y="89477"/>
                    <a:pt x="233363" y="86901"/>
                    <a:pt x="232067" y="85613"/>
                  </a:cubicBezTo>
                  <a:cubicBezTo>
                    <a:pt x="232067" y="85613"/>
                    <a:pt x="232067" y="85613"/>
                    <a:pt x="229475" y="83037"/>
                  </a:cubicBezTo>
                  <a:cubicBezTo>
                    <a:pt x="228179" y="81749"/>
                    <a:pt x="226883" y="81749"/>
                    <a:pt x="226883" y="81749"/>
                  </a:cubicBezTo>
                  <a:close/>
                  <a:moveTo>
                    <a:pt x="247254" y="62303"/>
                  </a:moveTo>
                  <a:cubicBezTo>
                    <a:pt x="244873" y="61112"/>
                    <a:pt x="243682" y="62303"/>
                    <a:pt x="242491" y="63493"/>
                  </a:cubicBezTo>
                  <a:cubicBezTo>
                    <a:pt x="242491" y="63493"/>
                    <a:pt x="242491" y="63493"/>
                    <a:pt x="237729" y="68256"/>
                  </a:cubicBezTo>
                  <a:cubicBezTo>
                    <a:pt x="237729" y="68256"/>
                    <a:pt x="236538" y="69447"/>
                    <a:pt x="236538" y="70637"/>
                  </a:cubicBezTo>
                  <a:cubicBezTo>
                    <a:pt x="236538" y="70637"/>
                    <a:pt x="237729" y="71828"/>
                    <a:pt x="237729" y="73019"/>
                  </a:cubicBezTo>
                  <a:cubicBezTo>
                    <a:pt x="237729" y="73019"/>
                    <a:pt x="237729" y="73019"/>
                    <a:pt x="240110" y="74209"/>
                  </a:cubicBezTo>
                  <a:cubicBezTo>
                    <a:pt x="241301" y="75400"/>
                    <a:pt x="242491" y="75400"/>
                    <a:pt x="242491" y="75400"/>
                  </a:cubicBezTo>
                  <a:cubicBezTo>
                    <a:pt x="243682" y="75400"/>
                    <a:pt x="243682" y="75400"/>
                    <a:pt x="244873" y="75400"/>
                  </a:cubicBezTo>
                  <a:cubicBezTo>
                    <a:pt x="244873" y="74209"/>
                    <a:pt x="244873" y="74209"/>
                    <a:pt x="244873" y="74209"/>
                  </a:cubicBezTo>
                  <a:cubicBezTo>
                    <a:pt x="244873" y="74209"/>
                    <a:pt x="244873" y="74209"/>
                    <a:pt x="249635" y="69447"/>
                  </a:cubicBezTo>
                  <a:cubicBezTo>
                    <a:pt x="250826" y="68256"/>
                    <a:pt x="250826" y="65875"/>
                    <a:pt x="249635" y="64684"/>
                  </a:cubicBezTo>
                  <a:cubicBezTo>
                    <a:pt x="249635" y="64684"/>
                    <a:pt x="249635" y="64684"/>
                    <a:pt x="247254" y="62303"/>
                  </a:cubicBezTo>
                  <a:close/>
                  <a:moveTo>
                    <a:pt x="24647" y="48412"/>
                  </a:moveTo>
                  <a:cubicBezTo>
                    <a:pt x="24647" y="48412"/>
                    <a:pt x="24647" y="48412"/>
                    <a:pt x="201069" y="48412"/>
                  </a:cubicBezTo>
                  <a:cubicBezTo>
                    <a:pt x="206258" y="48412"/>
                    <a:pt x="210149" y="49705"/>
                    <a:pt x="214041" y="52292"/>
                  </a:cubicBezTo>
                  <a:cubicBezTo>
                    <a:pt x="214041" y="52292"/>
                    <a:pt x="214041" y="52292"/>
                    <a:pt x="193285" y="76863"/>
                  </a:cubicBezTo>
                  <a:cubicBezTo>
                    <a:pt x="189394" y="74277"/>
                    <a:pt x="185502" y="72983"/>
                    <a:pt x="181610" y="72983"/>
                  </a:cubicBezTo>
                  <a:cubicBezTo>
                    <a:pt x="181610" y="72983"/>
                    <a:pt x="181610" y="72983"/>
                    <a:pt x="45403" y="72983"/>
                  </a:cubicBezTo>
                  <a:cubicBezTo>
                    <a:pt x="33728" y="72983"/>
                    <a:pt x="24647" y="82036"/>
                    <a:pt x="24647" y="93675"/>
                  </a:cubicBezTo>
                  <a:cubicBezTo>
                    <a:pt x="24647" y="93675"/>
                    <a:pt x="24647" y="93675"/>
                    <a:pt x="24647" y="268262"/>
                  </a:cubicBezTo>
                  <a:cubicBezTo>
                    <a:pt x="24647" y="278608"/>
                    <a:pt x="33728" y="287660"/>
                    <a:pt x="45403" y="287660"/>
                  </a:cubicBezTo>
                  <a:cubicBezTo>
                    <a:pt x="45403" y="287660"/>
                    <a:pt x="45403" y="287660"/>
                    <a:pt x="181610" y="287660"/>
                  </a:cubicBezTo>
                  <a:cubicBezTo>
                    <a:pt x="193285" y="287660"/>
                    <a:pt x="202366" y="278608"/>
                    <a:pt x="202366" y="268262"/>
                  </a:cubicBezTo>
                  <a:cubicBezTo>
                    <a:pt x="202366" y="268262"/>
                    <a:pt x="202366" y="268262"/>
                    <a:pt x="202366" y="202307"/>
                  </a:cubicBezTo>
                  <a:cubicBezTo>
                    <a:pt x="202366" y="202307"/>
                    <a:pt x="202366" y="201014"/>
                    <a:pt x="203663" y="201014"/>
                  </a:cubicBezTo>
                  <a:cubicBezTo>
                    <a:pt x="203663" y="199720"/>
                    <a:pt x="204960" y="199720"/>
                    <a:pt x="206258" y="198427"/>
                  </a:cubicBezTo>
                  <a:cubicBezTo>
                    <a:pt x="206258" y="198427"/>
                    <a:pt x="206258" y="198427"/>
                    <a:pt x="227013" y="175149"/>
                  </a:cubicBezTo>
                  <a:cubicBezTo>
                    <a:pt x="227013" y="175149"/>
                    <a:pt x="227013" y="175149"/>
                    <a:pt x="227013" y="287660"/>
                  </a:cubicBezTo>
                  <a:cubicBezTo>
                    <a:pt x="227013" y="301886"/>
                    <a:pt x="215338" y="313525"/>
                    <a:pt x="201069" y="313525"/>
                  </a:cubicBezTo>
                  <a:cubicBezTo>
                    <a:pt x="201069" y="313525"/>
                    <a:pt x="201069" y="313525"/>
                    <a:pt x="25944" y="313525"/>
                  </a:cubicBezTo>
                  <a:cubicBezTo>
                    <a:pt x="11675" y="313525"/>
                    <a:pt x="0" y="301886"/>
                    <a:pt x="0" y="287660"/>
                  </a:cubicBezTo>
                  <a:cubicBezTo>
                    <a:pt x="0" y="287660"/>
                    <a:pt x="0" y="287660"/>
                    <a:pt x="0" y="72983"/>
                  </a:cubicBezTo>
                  <a:cubicBezTo>
                    <a:pt x="0" y="60051"/>
                    <a:pt x="10378" y="48412"/>
                    <a:pt x="24647" y="48412"/>
                  </a:cubicBezTo>
                  <a:close/>
                  <a:moveTo>
                    <a:pt x="242888" y="42062"/>
                  </a:moveTo>
                  <a:lnTo>
                    <a:pt x="285751" y="81750"/>
                  </a:lnTo>
                  <a:lnTo>
                    <a:pt x="279401" y="89687"/>
                  </a:lnTo>
                  <a:lnTo>
                    <a:pt x="200026" y="178587"/>
                  </a:lnTo>
                  <a:lnTo>
                    <a:pt x="193676" y="184937"/>
                  </a:lnTo>
                  <a:lnTo>
                    <a:pt x="150813" y="146837"/>
                  </a:lnTo>
                  <a:lnTo>
                    <a:pt x="155576" y="138899"/>
                  </a:lnTo>
                  <a:lnTo>
                    <a:pt x="236538" y="48412"/>
                  </a:lnTo>
                  <a:close/>
                  <a:moveTo>
                    <a:pt x="257175" y="26187"/>
                  </a:moveTo>
                  <a:lnTo>
                    <a:pt x="301625" y="64287"/>
                  </a:lnTo>
                  <a:lnTo>
                    <a:pt x="295275" y="72225"/>
                  </a:lnTo>
                  <a:lnTo>
                    <a:pt x="290513" y="75400"/>
                  </a:lnTo>
                  <a:lnTo>
                    <a:pt x="247650" y="37300"/>
                  </a:lnTo>
                  <a:lnTo>
                    <a:pt x="250825" y="34125"/>
                  </a:lnTo>
                  <a:close/>
                  <a:moveTo>
                    <a:pt x="285750" y="11899"/>
                  </a:moveTo>
                  <a:lnTo>
                    <a:pt x="279400" y="19837"/>
                  </a:lnTo>
                  <a:lnTo>
                    <a:pt x="304800" y="43649"/>
                  </a:lnTo>
                  <a:lnTo>
                    <a:pt x="312738" y="35712"/>
                  </a:lnTo>
                  <a:close/>
                  <a:moveTo>
                    <a:pt x="285265" y="516"/>
                  </a:moveTo>
                  <a:cubicBezTo>
                    <a:pt x="289152" y="-801"/>
                    <a:pt x="291744" y="516"/>
                    <a:pt x="294336" y="3151"/>
                  </a:cubicBezTo>
                  <a:cubicBezTo>
                    <a:pt x="294336" y="3151"/>
                    <a:pt x="294336" y="3151"/>
                    <a:pt x="318958" y="25545"/>
                  </a:cubicBezTo>
                  <a:cubicBezTo>
                    <a:pt x="324142" y="30814"/>
                    <a:pt x="325438" y="38718"/>
                    <a:pt x="320254" y="43987"/>
                  </a:cubicBezTo>
                  <a:cubicBezTo>
                    <a:pt x="320254" y="43987"/>
                    <a:pt x="320254" y="43987"/>
                    <a:pt x="305999" y="61112"/>
                  </a:cubicBezTo>
                  <a:cubicBezTo>
                    <a:pt x="305999" y="61112"/>
                    <a:pt x="305999" y="61112"/>
                    <a:pt x="261938" y="20276"/>
                  </a:cubicBezTo>
                  <a:cubicBezTo>
                    <a:pt x="261938" y="20276"/>
                    <a:pt x="261938" y="20276"/>
                    <a:pt x="276193" y="4468"/>
                  </a:cubicBezTo>
                  <a:cubicBezTo>
                    <a:pt x="278785" y="1834"/>
                    <a:pt x="281377" y="516"/>
                    <a:pt x="285265" y="516"/>
                  </a:cubicBezTo>
                  <a:close/>
                </a:path>
              </a:pathLst>
            </a:custGeom>
            <a:solidFill>
              <a:srgbClr val="4060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9" name="组合 8">
              <a:extLst>
                <a:ext uri="{FF2B5EF4-FFF2-40B4-BE49-F238E27FC236}">
                  <a16:creationId xmlns:a16="http://schemas.microsoft.com/office/drawing/2014/main" xmlns="" id="{865CA2FC-9469-4325-B21E-B67497B8FB7D}"/>
                </a:ext>
              </a:extLst>
            </p:cNvPr>
            <p:cNvGrpSpPr/>
            <p:nvPr/>
          </p:nvGrpSpPr>
          <p:grpSpPr>
            <a:xfrm>
              <a:off x="5413818" y="1995830"/>
              <a:ext cx="4462812" cy="925919"/>
              <a:chOff x="733220" y="4343902"/>
              <a:chExt cx="5339112" cy="925919"/>
            </a:xfrm>
          </p:grpSpPr>
          <p:sp>
            <p:nvSpPr>
              <p:cNvPr id="10" name="文本框 27">
                <a:extLst>
                  <a:ext uri="{FF2B5EF4-FFF2-40B4-BE49-F238E27FC236}">
                    <a16:creationId xmlns:a16="http://schemas.microsoft.com/office/drawing/2014/main" xmlns="" id="{36DB4816-51C5-4575-9AA5-C566B2C76EDE}"/>
                  </a:ext>
                </a:extLst>
              </p:cNvPr>
              <p:cNvSpPr txBox="1"/>
              <p:nvPr/>
            </p:nvSpPr>
            <p:spPr>
              <a:xfrm>
                <a:off x="874713" y="4343902"/>
                <a:ext cx="3060054"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文本框 28">
                <a:extLst>
                  <a:ext uri="{FF2B5EF4-FFF2-40B4-BE49-F238E27FC236}">
                    <a16:creationId xmlns:a16="http://schemas.microsoft.com/office/drawing/2014/main" xmlns="" id="{E1D66BB7-DEEB-41AF-86D2-8C0D93742044}"/>
                  </a:ext>
                </a:extLst>
              </p:cNvPr>
              <p:cNvSpPr txBox="1"/>
              <p:nvPr/>
            </p:nvSpPr>
            <p:spPr>
              <a:xfrm>
                <a:off x="733220" y="4623490"/>
                <a:ext cx="5339112" cy="646331"/>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kern="100" dirty="0">
                    <a:solidFill>
                      <a:schemeClr val="bg1"/>
                    </a:solidFill>
                    <a:cs typeface="+mn-ea"/>
                    <a:sym typeface="+mn-lt"/>
                  </a:rPr>
                  <a:t>公有链</a:t>
                </a:r>
              </a:p>
              <a:p>
                <a:pPr lvl="0"/>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2" name="组合 11">
            <a:extLst>
              <a:ext uri="{FF2B5EF4-FFF2-40B4-BE49-F238E27FC236}">
                <a16:creationId xmlns:a16="http://schemas.microsoft.com/office/drawing/2014/main" xmlns="" id="{1064E818-8C25-4C2B-A80B-6EB34695C787}"/>
              </a:ext>
            </a:extLst>
          </p:cNvPr>
          <p:cNvGrpSpPr/>
          <p:nvPr/>
        </p:nvGrpSpPr>
        <p:grpSpPr>
          <a:xfrm>
            <a:off x="5221984" y="2214851"/>
            <a:ext cx="5298082" cy="876328"/>
            <a:chOff x="4079142" y="4821837"/>
            <a:chExt cx="5298082" cy="876328"/>
          </a:xfrm>
        </p:grpSpPr>
        <p:sp>
          <p:nvSpPr>
            <p:cNvPr id="13" name="Freeform: Shape 26">
              <a:extLst>
                <a:ext uri="{FF2B5EF4-FFF2-40B4-BE49-F238E27FC236}">
                  <a16:creationId xmlns:a16="http://schemas.microsoft.com/office/drawing/2014/main" xmlns="" id="{A3C42AA0-4BA8-4555-BBDB-B61BC44F4CBF}"/>
                </a:ext>
              </a:extLst>
            </p:cNvPr>
            <p:cNvSpPr/>
            <p:nvPr/>
          </p:nvSpPr>
          <p:spPr>
            <a:xfrm>
              <a:off x="4079142" y="4876415"/>
              <a:ext cx="774612" cy="767772"/>
            </a:xfrm>
            <a:custGeom>
              <a:avLst/>
              <a:gdLst>
                <a:gd name="connsiteX0" fmla="*/ 0 w 754893"/>
                <a:gd name="connsiteY0" fmla="*/ 377447 h 754893"/>
                <a:gd name="connsiteX1" fmla="*/ 377447 w 754893"/>
                <a:gd name="connsiteY1" fmla="*/ 0 h 754893"/>
                <a:gd name="connsiteX2" fmla="*/ 754894 w 754893"/>
                <a:gd name="connsiteY2" fmla="*/ 377447 h 754893"/>
                <a:gd name="connsiteX3" fmla="*/ 377447 w 754893"/>
                <a:gd name="connsiteY3" fmla="*/ 754894 h 754893"/>
                <a:gd name="connsiteX4" fmla="*/ 0 w 754893"/>
                <a:gd name="connsiteY4" fmla="*/ 377447 h 7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893">
                  <a:moveTo>
                    <a:pt x="0" y="377447"/>
                  </a:moveTo>
                  <a:cubicBezTo>
                    <a:pt x="0" y="168989"/>
                    <a:pt x="168989" y="0"/>
                    <a:pt x="377447" y="0"/>
                  </a:cubicBezTo>
                  <a:cubicBezTo>
                    <a:pt x="585905" y="0"/>
                    <a:pt x="754894" y="168989"/>
                    <a:pt x="754894" y="377447"/>
                  </a:cubicBezTo>
                  <a:cubicBezTo>
                    <a:pt x="754894" y="585905"/>
                    <a:pt x="585905" y="754894"/>
                    <a:pt x="377447" y="754894"/>
                  </a:cubicBezTo>
                  <a:cubicBezTo>
                    <a:pt x="168989" y="754894"/>
                    <a:pt x="0" y="585905"/>
                    <a:pt x="0" y="377447"/>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Freeform: Shape 26">
              <a:extLst>
                <a:ext uri="{FF2B5EF4-FFF2-40B4-BE49-F238E27FC236}">
                  <a16:creationId xmlns:a16="http://schemas.microsoft.com/office/drawing/2014/main" xmlns="" id="{F5AC68B8-878B-4D6F-A1B3-7F319737EEA7}"/>
                </a:ext>
              </a:extLst>
            </p:cNvPr>
            <p:cNvSpPr/>
            <p:nvPr/>
          </p:nvSpPr>
          <p:spPr>
            <a:xfrm>
              <a:off x="4303613" y="5112903"/>
              <a:ext cx="361772" cy="292532"/>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rgbClr val="4060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15" name="组合 14">
              <a:extLst>
                <a:ext uri="{FF2B5EF4-FFF2-40B4-BE49-F238E27FC236}">
                  <a16:creationId xmlns:a16="http://schemas.microsoft.com/office/drawing/2014/main" xmlns="" id="{2231F13F-3C0E-489B-BFFC-E837430B4009}"/>
                </a:ext>
              </a:extLst>
            </p:cNvPr>
            <p:cNvGrpSpPr/>
            <p:nvPr/>
          </p:nvGrpSpPr>
          <p:grpSpPr>
            <a:xfrm>
              <a:off x="4914412" y="4821837"/>
              <a:ext cx="4462812" cy="876328"/>
              <a:chOff x="135754" y="4343902"/>
              <a:chExt cx="5339112" cy="876328"/>
            </a:xfrm>
          </p:grpSpPr>
          <p:sp>
            <p:nvSpPr>
              <p:cNvPr id="16" name="文本框 27">
                <a:extLst>
                  <a:ext uri="{FF2B5EF4-FFF2-40B4-BE49-F238E27FC236}">
                    <a16:creationId xmlns:a16="http://schemas.microsoft.com/office/drawing/2014/main" xmlns="" id="{CEB46D8D-537C-4E4F-A743-275EC5BB108A}"/>
                  </a:ext>
                </a:extLst>
              </p:cNvPr>
              <p:cNvSpPr txBox="1"/>
              <p:nvPr/>
            </p:nvSpPr>
            <p:spPr>
              <a:xfrm>
                <a:off x="874713" y="4343902"/>
                <a:ext cx="3060054"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7" name="文本框 28">
                <a:extLst>
                  <a:ext uri="{FF2B5EF4-FFF2-40B4-BE49-F238E27FC236}">
                    <a16:creationId xmlns:a16="http://schemas.microsoft.com/office/drawing/2014/main" xmlns="" id="{88C0015A-D737-41CC-B0B4-90568935CD86}"/>
                  </a:ext>
                </a:extLst>
              </p:cNvPr>
              <p:cNvSpPr txBox="1"/>
              <p:nvPr/>
            </p:nvSpPr>
            <p:spPr>
              <a:xfrm>
                <a:off x="135754" y="4573899"/>
                <a:ext cx="5339112" cy="646331"/>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zh-CN" altLang="en-US" sz="2000" b="1" kern="100" dirty="0">
                    <a:solidFill>
                      <a:schemeClr val="bg1"/>
                    </a:solidFill>
                    <a:cs typeface="+mn-ea"/>
                    <a:sym typeface="+mn-lt"/>
                  </a:rPr>
                  <a:t>私有链</a:t>
                </a:r>
              </a:p>
              <a:p>
                <a:pPr lvl="0"/>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grpSp>
        <p:nvGrpSpPr>
          <p:cNvPr id="18" name="组合 17">
            <a:extLst>
              <a:ext uri="{FF2B5EF4-FFF2-40B4-BE49-F238E27FC236}">
                <a16:creationId xmlns:a16="http://schemas.microsoft.com/office/drawing/2014/main" xmlns="" id="{DBE2C82D-FEA1-4392-8372-61C472FC989E}"/>
              </a:ext>
            </a:extLst>
          </p:cNvPr>
          <p:cNvGrpSpPr/>
          <p:nvPr/>
        </p:nvGrpSpPr>
        <p:grpSpPr>
          <a:xfrm>
            <a:off x="8969965" y="2233895"/>
            <a:ext cx="5487370" cy="840244"/>
            <a:chOff x="4940918" y="3414256"/>
            <a:chExt cx="5487370" cy="840244"/>
          </a:xfrm>
        </p:grpSpPr>
        <p:sp>
          <p:nvSpPr>
            <p:cNvPr id="19" name="Freeform: Shape 18">
              <a:extLst>
                <a:ext uri="{FF2B5EF4-FFF2-40B4-BE49-F238E27FC236}">
                  <a16:creationId xmlns:a16="http://schemas.microsoft.com/office/drawing/2014/main" xmlns="" id="{11E6140F-422F-49B0-9C8A-C6BD218017B8}"/>
                </a:ext>
              </a:extLst>
            </p:cNvPr>
            <p:cNvSpPr/>
            <p:nvPr/>
          </p:nvSpPr>
          <p:spPr>
            <a:xfrm>
              <a:off x="4940918" y="3486728"/>
              <a:ext cx="774612" cy="767772"/>
            </a:xfrm>
            <a:custGeom>
              <a:avLst/>
              <a:gdLst>
                <a:gd name="connsiteX0" fmla="*/ 0 w 754893"/>
                <a:gd name="connsiteY0" fmla="*/ 377447 h 754893"/>
                <a:gd name="connsiteX1" fmla="*/ 377447 w 754893"/>
                <a:gd name="connsiteY1" fmla="*/ 0 h 754893"/>
                <a:gd name="connsiteX2" fmla="*/ 754894 w 754893"/>
                <a:gd name="connsiteY2" fmla="*/ 377447 h 754893"/>
                <a:gd name="connsiteX3" fmla="*/ 377447 w 754893"/>
                <a:gd name="connsiteY3" fmla="*/ 754894 h 754893"/>
                <a:gd name="connsiteX4" fmla="*/ 0 w 754893"/>
                <a:gd name="connsiteY4" fmla="*/ 377447 h 7548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4893" h="754893">
                  <a:moveTo>
                    <a:pt x="0" y="377447"/>
                  </a:moveTo>
                  <a:cubicBezTo>
                    <a:pt x="0" y="168989"/>
                    <a:pt x="168989" y="0"/>
                    <a:pt x="377447" y="0"/>
                  </a:cubicBezTo>
                  <a:cubicBezTo>
                    <a:pt x="585905" y="0"/>
                    <a:pt x="754894" y="168989"/>
                    <a:pt x="754894" y="377447"/>
                  </a:cubicBezTo>
                  <a:cubicBezTo>
                    <a:pt x="754894" y="585905"/>
                    <a:pt x="585905" y="754894"/>
                    <a:pt x="377447" y="754894"/>
                  </a:cubicBezTo>
                  <a:cubicBezTo>
                    <a:pt x="168989" y="754894"/>
                    <a:pt x="0" y="585905"/>
                    <a:pt x="0" y="377447"/>
                  </a:cubicBez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Freeform: Shape 18">
              <a:extLst>
                <a:ext uri="{FF2B5EF4-FFF2-40B4-BE49-F238E27FC236}">
                  <a16:creationId xmlns:a16="http://schemas.microsoft.com/office/drawing/2014/main" xmlns="" id="{D1B00A3A-5D9B-4176-A741-81D75C4522E0}"/>
                </a:ext>
              </a:extLst>
            </p:cNvPr>
            <p:cNvSpPr/>
            <p:nvPr/>
          </p:nvSpPr>
          <p:spPr>
            <a:xfrm>
              <a:off x="5147338" y="3691551"/>
              <a:ext cx="361772" cy="361770"/>
            </a:xfrm>
            <a:custGeom>
              <a:avLst/>
              <a:gdLst>
                <a:gd name="connsiteX0" fmla="*/ 199497 w 331788"/>
                <a:gd name="connsiteY0" fmla="*/ 265112 h 331787"/>
                <a:gd name="connsiteX1" fmla="*/ 209798 w 331788"/>
                <a:gd name="connsiteY1" fmla="*/ 279217 h 331787"/>
                <a:gd name="connsiteX2" fmla="*/ 238126 w 331788"/>
                <a:gd name="connsiteY2" fmla="*/ 315118 h 331787"/>
                <a:gd name="connsiteX3" fmla="*/ 166018 w 331788"/>
                <a:gd name="connsiteY3" fmla="*/ 331787 h 331787"/>
                <a:gd name="connsiteX4" fmla="*/ 122238 w 331788"/>
                <a:gd name="connsiteY4" fmla="*/ 325376 h 331787"/>
                <a:gd name="connsiteX5" fmla="*/ 199497 w 331788"/>
                <a:gd name="connsiteY5" fmla="*/ 265112 h 331787"/>
                <a:gd name="connsiteX6" fmla="*/ 190500 w 331788"/>
                <a:gd name="connsiteY6" fmla="*/ 228600 h 331787"/>
                <a:gd name="connsiteX7" fmla="*/ 201490 w 331788"/>
                <a:gd name="connsiteY7" fmla="*/ 228600 h 331787"/>
                <a:gd name="connsiteX8" fmla="*/ 206375 w 331788"/>
                <a:gd name="connsiteY8" fmla="*/ 236394 h 331787"/>
                <a:gd name="connsiteX9" fmla="*/ 200269 w 331788"/>
                <a:gd name="connsiteY9" fmla="*/ 242888 h 331787"/>
                <a:gd name="connsiteX10" fmla="*/ 190500 w 331788"/>
                <a:gd name="connsiteY10" fmla="*/ 228600 h 331787"/>
                <a:gd name="connsiteX11" fmla="*/ 146452 w 331788"/>
                <a:gd name="connsiteY11" fmla="*/ 228600 h 331787"/>
                <a:gd name="connsiteX12" fmla="*/ 164590 w 331788"/>
                <a:gd name="connsiteY12" fmla="*/ 229897 h 331787"/>
                <a:gd name="connsiteX13" fmla="*/ 165885 w 331788"/>
                <a:gd name="connsiteY13" fmla="*/ 229897 h 331787"/>
                <a:gd name="connsiteX14" fmla="*/ 173659 w 331788"/>
                <a:gd name="connsiteY14" fmla="*/ 229897 h 331787"/>
                <a:gd name="connsiteX15" fmla="*/ 190501 w 331788"/>
                <a:gd name="connsiteY15" fmla="*/ 253240 h 331787"/>
                <a:gd name="connsiteX16" fmla="*/ 103699 w 331788"/>
                <a:gd name="connsiteY16" fmla="*/ 320675 h 331787"/>
                <a:gd name="connsiteX17" fmla="*/ 77788 w 331788"/>
                <a:gd name="connsiteY17" fmla="*/ 306410 h 331787"/>
                <a:gd name="connsiteX18" fmla="*/ 112768 w 331788"/>
                <a:gd name="connsiteY18" fmla="*/ 244162 h 331787"/>
                <a:gd name="connsiteX19" fmla="*/ 121837 w 331788"/>
                <a:gd name="connsiteY19" fmla="*/ 245459 h 331787"/>
                <a:gd name="connsiteX20" fmla="*/ 146452 w 331788"/>
                <a:gd name="connsiteY20" fmla="*/ 228600 h 331787"/>
                <a:gd name="connsiteX21" fmla="*/ 323851 w 331788"/>
                <a:gd name="connsiteY21" fmla="*/ 217487 h 331787"/>
                <a:gd name="connsiteX22" fmla="*/ 249631 w 331788"/>
                <a:gd name="connsiteY22" fmla="*/ 307975 h 331787"/>
                <a:gd name="connsiteX23" fmla="*/ 207963 w 331788"/>
                <a:gd name="connsiteY23" fmla="*/ 253682 h 331787"/>
                <a:gd name="connsiteX24" fmla="*/ 218380 w 331788"/>
                <a:gd name="connsiteY24" fmla="*/ 243341 h 331787"/>
                <a:gd name="connsiteX25" fmla="*/ 227495 w 331788"/>
                <a:gd name="connsiteY25" fmla="*/ 244634 h 331787"/>
                <a:gd name="connsiteX26" fmla="*/ 253537 w 331788"/>
                <a:gd name="connsiteY26" fmla="*/ 225243 h 331787"/>
                <a:gd name="connsiteX27" fmla="*/ 323851 w 331788"/>
                <a:gd name="connsiteY27" fmla="*/ 217487 h 331787"/>
                <a:gd name="connsiteX28" fmla="*/ 3175 w 331788"/>
                <a:gd name="connsiteY28" fmla="*/ 196850 h 331787"/>
                <a:gd name="connsiteX29" fmla="*/ 93642 w 331788"/>
                <a:gd name="connsiteY29" fmla="*/ 222902 h 331787"/>
                <a:gd name="connsiteX30" fmla="*/ 100013 w 331788"/>
                <a:gd name="connsiteY30" fmla="*/ 235927 h 331787"/>
                <a:gd name="connsiteX31" fmla="*/ 65610 w 331788"/>
                <a:gd name="connsiteY31" fmla="*/ 298450 h 331787"/>
                <a:gd name="connsiteX32" fmla="*/ 3175 w 331788"/>
                <a:gd name="connsiteY32" fmla="*/ 196850 h 331787"/>
                <a:gd name="connsiteX33" fmla="*/ 146517 w 331788"/>
                <a:gd name="connsiteY33" fmla="*/ 192087 h 331787"/>
                <a:gd name="connsiteX34" fmla="*/ 163513 w 331788"/>
                <a:gd name="connsiteY34" fmla="*/ 215900 h 331787"/>
                <a:gd name="connsiteX35" fmla="*/ 147825 w 331788"/>
                <a:gd name="connsiteY35" fmla="*/ 214577 h 331787"/>
                <a:gd name="connsiteX36" fmla="*/ 141288 w 331788"/>
                <a:gd name="connsiteY36" fmla="*/ 200025 h 331787"/>
                <a:gd name="connsiteX37" fmla="*/ 146517 w 331788"/>
                <a:gd name="connsiteY37" fmla="*/ 192087 h 331787"/>
                <a:gd name="connsiteX38" fmla="*/ 277877 w 331788"/>
                <a:gd name="connsiteY38" fmla="*/ 160337 h 331787"/>
                <a:gd name="connsiteX39" fmla="*/ 314326 w 331788"/>
                <a:gd name="connsiteY39" fmla="*/ 204624 h 331787"/>
                <a:gd name="connsiteX40" fmla="*/ 253143 w 331788"/>
                <a:gd name="connsiteY40" fmla="*/ 211137 h 331787"/>
                <a:gd name="connsiteX41" fmla="*/ 249238 w 331788"/>
                <a:gd name="connsiteY41" fmla="*/ 203322 h 331787"/>
                <a:gd name="connsiteX42" fmla="*/ 277877 w 331788"/>
                <a:gd name="connsiteY42" fmla="*/ 160337 h 331787"/>
                <a:gd name="connsiteX43" fmla="*/ 290513 w 331788"/>
                <a:gd name="connsiteY43" fmla="*/ 153987 h 331787"/>
                <a:gd name="connsiteX44" fmla="*/ 331788 w 331788"/>
                <a:gd name="connsiteY44" fmla="*/ 167061 h 331787"/>
                <a:gd name="connsiteX45" fmla="*/ 329125 w 331788"/>
                <a:gd name="connsiteY45" fmla="*/ 198437 h 331787"/>
                <a:gd name="connsiteX46" fmla="*/ 290513 w 331788"/>
                <a:gd name="connsiteY46" fmla="*/ 153987 h 331787"/>
                <a:gd name="connsiteX47" fmla="*/ 113341 w 331788"/>
                <a:gd name="connsiteY47" fmla="*/ 139700 h 331787"/>
                <a:gd name="connsiteX48" fmla="*/ 130085 w 331788"/>
                <a:gd name="connsiteY48" fmla="*/ 169324 h 331787"/>
                <a:gd name="connsiteX49" fmla="*/ 136525 w 331788"/>
                <a:gd name="connsiteY49" fmla="*/ 178340 h 331787"/>
                <a:gd name="connsiteX50" fmla="*/ 128797 w 331788"/>
                <a:gd name="connsiteY50" fmla="*/ 191219 h 331787"/>
                <a:gd name="connsiteX51" fmla="*/ 121069 w 331788"/>
                <a:gd name="connsiteY51" fmla="*/ 189932 h 331787"/>
                <a:gd name="connsiteX52" fmla="*/ 95310 w 331788"/>
                <a:gd name="connsiteY52" fmla="*/ 207963 h 331787"/>
                <a:gd name="connsiteX53" fmla="*/ 1288 w 331788"/>
                <a:gd name="connsiteY53" fmla="*/ 179628 h 331787"/>
                <a:gd name="connsiteX54" fmla="*/ 0 w 331788"/>
                <a:gd name="connsiteY54" fmla="*/ 165460 h 331787"/>
                <a:gd name="connsiteX55" fmla="*/ 1288 w 331788"/>
                <a:gd name="connsiteY55" fmla="*/ 151292 h 331787"/>
                <a:gd name="connsiteX56" fmla="*/ 113341 w 331788"/>
                <a:gd name="connsiteY56" fmla="*/ 139700 h 331787"/>
                <a:gd name="connsiteX57" fmla="*/ 186315 w 331788"/>
                <a:gd name="connsiteY57" fmla="*/ 138112 h 331787"/>
                <a:gd name="connsiteX58" fmla="*/ 268288 w 331788"/>
                <a:gd name="connsiteY58" fmla="*/ 149780 h 331787"/>
                <a:gd name="connsiteX59" fmla="*/ 238829 w 331788"/>
                <a:gd name="connsiteY59" fmla="*/ 193860 h 331787"/>
                <a:gd name="connsiteX60" fmla="*/ 227301 w 331788"/>
                <a:gd name="connsiteY60" fmla="*/ 191267 h 331787"/>
                <a:gd name="connsiteX61" fmla="*/ 200404 w 331788"/>
                <a:gd name="connsiteY61" fmla="*/ 214604 h 331787"/>
                <a:gd name="connsiteX62" fmla="*/ 179911 w 331788"/>
                <a:gd name="connsiteY62" fmla="*/ 215900 h 331787"/>
                <a:gd name="connsiteX63" fmla="*/ 155575 w 331788"/>
                <a:gd name="connsiteY63" fmla="*/ 179599 h 331787"/>
                <a:gd name="connsiteX64" fmla="*/ 173507 w 331788"/>
                <a:gd name="connsiteY64" fmla="*/ 154966 h 331787"/>
                <a:gd name="connsiteX65" fmla="*/ 186315 w 331788"/>
                <a:gd name="connsiteY65" fmla="*/ 138112 h 331787"/>
                <a:gd name="connsiteX66" fmla="*/ 168276 w 331788"/>
                <a:gd name="connsiteY66" fmla="*/ 138112 h 331787"/>
                <a:gd name="connsiteX67" fmla="*/ 161661 w 331788"/>
                <a:gd name="connsiteY67" fmla="*/ 145566 h 331787"/>
                <a:gd name="connsiteX68" fmla="*/ 145786 w 331788"/>
                <a:gd name="connsiteY68" fmla="*/ 166687 h 331787"/>
                <a:gd name="connsiteX69" fmla="*/ 141817 w 331788"/>
                <a:gd name="connsiteY69" fmla="*/ 161718 h 331787"/>
                <a:gd name="connsiteX70" fmla="*/ 128588 w 331788"/>
                <a:gd name="connsiteY70" fmla="*/ 139354 h 331787"/>
                <a:gd name="connsiteX71" fmla="*/ 168276 w 331788"/>
                <a:gd name="connsiteY71" fmla="*/ 138112 h 331787"/>
                <a:gd name="connsiteX72" fmla="*/ 220028 w 331788"/>
                <a:gd name="connsiteY72" fmla="*/ 103187 h 331787"/>
                <a:gd name="connsiteX73" fmla="*/ 232728 w 331788"/>
                <a:gd name="connsiteY73" fmla="*/ 105784 h 331787"/>
                <a:gd name="connsiteX74" fmla="*/ 237808 w 331788"/>
                <a:gd name="connsiteY74" fmla="*/ 105784 h 331787"/>
                <a:gd name="connsiteX75" fmla="*/ 246698 w 331788"/>
                <a:gd name="connsiteY75" fmla="*/ 118773 h 331787"/>
                <a:gd name="connsiteX76" fmla="*/ 255588 w 331788"/>
                <a:gd name="connsiteY76" fmla="*/ 131762 h 331787"/>
                <a:gd name="connsiteX77" fmla="*/ 198438 w 331788"/>
                <a:gd name="connsiteY77" fmla="*/ 125267 h 331787"/>
                <a:gd name="connsiteX78" fmla="*/ 220028 w 331788"/>
                <a:gd name="connsiteY78" fmla="*/ 103187 h 331787"/>
                <a:gd name="connsiteX79" fmla="*/ 317236 w 331788"/>
                <a:gd name="connsiteY79" fmla="*/ 98425 h 331787"/>
                <a:gd name="connsiteX80" fmla="*/ 331788 w 331788"/>
                <a:gd name="connsiteY80" fmla="*/ 152400 h 331787"/>
                <a:gd name="connsiteX81" fmla="*/ 292100 w 331788"/>
                <a:gd name="connsiteY81" fmla="*/ 140552 h 331787"/>
                <a:gd name="connsiteX82" fmla="*/ 317236 w 331788"/>
                <a:gd name="connsiteY82" fmla="*/ 98425 h 331787"/>
                <a:gd name="connsiteX83" fmla="*/ 286068 w 331788"/>
                <a:gd name="connsiteY83" fmla="*/ 52387 h 331787"/>
                <a:gd name="connsiteX84" fmla="*/ 309563 w 331788"/>
                <a:gd name="connsiteY84" fmla="*/ 84748 h 331787"/>
                <a:gd name="connsiteX85" fmla="*/ 278236 w 331788"/>
                <a:gd name="connsiteY85" fmla="*/ 136525 h 331787"/>
                <a:gd name="connsiteX86" fmla="*/ 276931 w 331788"/>
                <a:gd name="connsiteY86" fmla="*/ 136525 h 331787"/>
                <a:gd name="connsiteX87" fmla="*/ 258657 w 331788"/>
                <a:gd name="connsiteY87" fmla="*/ 110636 h 331787"/>
                <a:gd name="connsiteX88" fmla="*/ 250825 w 331788"/>
                <a:gd name="connsiteY88" fmla="*/ 98986 h 331787"/>
                <a:gd name="connsiteX89" fmla="*/ 259962 w 331788"/>
                <a:gd name="connsiteY89" fmla="*/ 78275 h 331787"/>
                <a:gd name="connsiteX90" fmla="*/ 258657 w 331788"/>
                <a:gd name="connsiteY90" fmla="*/ 70509 h 331787"/>
                <a:gd name="connsiteX91" fmla="*/ 286068 w 331788"/>
                <a:gd name="connsiteY91" fmla="*/ 52387 h 331787"/>
                <a:gd name="connsiteX92" fmla="*/ 73025 w 331788"/>
                <a:gd name="connsiteY92" fmla="*/ 28575 h 331787"/>
                <a:gd name="connsiteX93" fmla="*/ 107950 w 331788"/>
                <a:gd name="connsiteY93" fmla="*/ 126377 h 331787"/>
                <a:gd name="connsiteX94" fmla="*/ 3175 w 331788"/>
                <a:gd name="connsiteY94" fmla="*/ 138113 h 331787"/>
                <a:gd name="connsiteX95" fmla="*/ 73025 w 331788"/>
                <a:gd name="connsiteY95" fmla="*/ 28575 h 331787"/>
                <a:gd name="connsiteX96" fmla="*/ 203200 w 331788"/>
                <a:gd name="connsiteY96" fmla="*/ 4762 h 331787"/>
                <a:gd name="connsiteX97" fmla="*/ 274638 w 331788"/>
                <a:gd name="connsiteY97" fmla="*/ 41817 h 331787"/>
                <a:gd name="connsiteX98" fmla="*/ 251258 w 331788"/>
                <a:gd name="connsiteY98" fmla="*/ 57150 h 331787"/>
                <a:gd name="connsiteX99" fmla="*/ 233074 w 331788"/>
                <a:gd name="connsiteY99" fmla="*/ 50761 h 331787"/>
                <a:gd name="connsiteX100" fmla="*/ 225281 w 331788"/>
                <a:gd name="connsiteY100" fmla="*/ 52039 h 331787"/>
                <a:gd name="connsiteX101" fmla="*/ 203200 w 331788"/>
                <a:gd name="connsiteY101" fmla="*/ 4762 h 331787"/>
                <a:gd name="connsiteX102" fmla="*/ 165260 w 331788"/>
                <a:gd name="connsiteY102" fmla="*/ 0 h 331787"/>
                <a:gd name="connsiteX103" fmla="*/ 185786 w 331788"/>
                <a:gd name="connsiteY103" fmla="*/ 1290 h 331787"/>
                <a:gd name="connsiteX104" fmla="*/ 212725 w 331788"/>
                <a:gd name="connsiteY104" fmla="*/ 59333 h 331787"/>
                <a:gd name="connsiteX105" fmla="*/ 205028 w 331788"/>
                <a:gd name="connsiteY105" fmla="*/ 77390 h 331787"/>
                <a:gd name="connsiteX106" fmla="*/ 208876 w 331788"/>
                <a:gd name="connsiteY106" fmla="*/ 91579 h 331787"/>
                <a:gd name="connsiteX107" fmla="*/ 179371 w 331788"/>
                <a:gd name="connsiteY107" fmla="*/ 122535 h 331787"/>
                <a:gd name="connsiteX108" fmla="*/ 176806 w 331788"/>
                <a:gd name="connsiteY108" fmla="*/ 122535 h 331787"/>
                <a:gd name="connsiteX109" fmla="*/ 122927 w 331788"/>
                <a:gd name="connsiteY109" fmla="*/ 123825 h 331787"/>
                <a:gd name="connsiteX110" fmla="*/ 85725 w 331788"/>
                <a:gd name="connsiteY110" fmla="*/ 20637 h 331787"/>
                <a:gd name="connsiteX111" fmla="*/ 165260 w 331788"/>
                <a:gd name="connsiteY111" fmla="*/ 0 h 3317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Lst>
              <a:rect l="l" t="t" r="r" b="b"/>
              <a:pathLst>
                <a:path w="331788" h="331787">
                  <a:moveTo>
                    <a:pt x="199497" y="265112"/>
                  </a:moveTo>
                  <a:cubicBezTo>
                    <a:pt x="203360" y="270241"/>
                    <a:pt x="205935" y="274088"/>
                    <a:pt x="209798" y="279217"/>
                  </a:cubicBezTo>
                  <a:cubicBezTo>
                    <a:pt x="222674" y="295885"/>
                    <a:pt x="231688" y="307425"/>
                    <a:pt x="238126" y="315118"/>
                  </a:cubicBezTo>
                  <a:cubicBezTo>
                    <a:pt x="216236" y="325376"/>
                    <a:pt x="191771" y="331787"/>
                    <a:pt x="166018" y="331787"/>
                  </a:cubicBezTo>
                  <a:cubicBezTo>
                    <a:pt x="150566" y="331787"/>
                    <a:pt x="136402" y="329223"/>
                    <a:pt x="122238" y="325376"/>
                  </a:cubicBezTo>
                  <a:cubicBezTo>
                    <a:pt x="141553" y="312554"/>
                    <a:pt x="169881" y="293321"/>
                    <a:pt x="199497" y="265112"/>
                  </a:cubicBezTo>
                  <a:close/>
                  <a:moveTo>
                    <a:pt x="190500" y="228600"/>
                  </a:moveTo>
                  <a:cubicBezTo>
                    <a:pt x="194163" y="228600"/>
                    <a:pt x="197827" y="228600"/>
                    <a:pt x="201490" y="228600"/>
                  </a:cubicBezTo>
                  <a:cubicBezTo>
                    <a:pt x="202712" y="231198"/>
                    <a:pt x="203933" y="233796"/>
                    <a:pt x="206375" y="236394"/>
                  </a:cubicBezTo>
                  <a:cubicBezTo>
                    <a:pt x="203933" y="237693"/>
                    <a:pt x="201490" y="240290"/>
                    <a:pt x="200269" y="242888"/>
                  </a:cubicBezTo>
                  <a:cubicBezTo>
                    <a:pt x="196606" y="237693"/>
                    <a:pt x="194163" y="233796"/>
                    <a:pt x="190500" y="228600"/>
                  </a:cubicBezTo>
                  <a:close/>
                  <a:moveTo>
                    <a:pt x="146452" y="228600"/>
                  </a:moveTo>
                  <a:cubicBezTo>
                    <a:pt x="152930" y="228600"/>
                    <a:pt x="159408" y="229897"/>
                    <a:pt x="164590" y="229897"/>
                  </a:cubicBezTo>
                  <a:cubicBezTo>
                    <a:pt x="164590" y="229897"/>
                    <a:pt x="164590" y="229897"/>
                    <a:pt x="165885" y="229897"/>
                  </a:cubicBezTo>
                  <a:cubicBezTo>
                    <a:pt x="168477" y="229897"/>
                    <a:pt x="171068" y="229897"/>
                    <a:pt x="173659" y="229897"/>
                  </a:cubicBezTo>
                  <a:cubicBezTo>
                    <a:pt x="178841" y="237678"/>
                    <a:pt x="185319" y="245459"/>
                    <a:pt x="190501" y="253240"/>
                  </a:cubicBezTo>
                  <a:cubicBezTo>
                    <a:pt x="156817" y="286958"/>
                    <a:pt x="123132" y="309004"/>
                    <a:pt x="103699" y="320675"/>
                  </a:cubicBezTo>
                  <a:cubicBezTo>
                    <a:pt x="94630" y="316785"/>
                    <a:pt x="85561" y="311597"/>
                    <a:pt x="77788" y="306410"/>
                  </a:cubicBezTo>
                  <a:cubicBezTo>
                    <a:pt x="84266" y="293442"/>
                    <a:pt x="97221" y="271396"/>
                    <a:pt x="112768" y="244162"/>
                  </a:cubicBezTo>
                  <a:cubicBezTo>
                    <a:pt x="115359" y="245459"/>
                    <a:pt x="117950" y="245459"/>
                    <a:pt x="121837" y="245459"/>
                  </a:cubicBezTo>
                  <a:cubicBezTo>
                    <a:pt x="132201" y="245459"/>
                    <a:pt x="142566" y="238975"/>
                    <a:pt x="146452" y="228600"/>
                  </a:cubicBezTo>
                  <a:close/>
                  <a:moveTo>
                    <a:pt x="323851" y="217487"/>
                  </a:moveTo>
                  <a:cubicBezTo>
                    <a:pt x="310830" y="256268"/>
                    <a:pt x="284788" y="287292"/>
                    <a:pt x="249631" y="307975"/>
                  </a:cubicBezTo>
                  <a:cubicBezTo>
                    <a:pt x="240516" y="295048"/>
                    <a:pt x="224890" y="275658"/>
                    <a:pt x="207963" y="253682"/>
                  </a:cubicBezTo>
                  <a:cubicBezTo>
                    <a:pt x="211869" y="249804"/>
                    <a:pt x="214474" y="247219"/>
                    <a:pt x="218380" y="243341"/>
                  </a:cubicBezTo>
                  <a:cubicBezTo>
                    <a:pt x="220984" y="244634"/>
                    <a:pt x="223588" y="244634"/>
                    <a:pt x="227495" y="244634"/>
                  </a:cubicBezTo>
                  <a:cubicBezTo>
                    <a:pt x="239214" y="244634"/>
                    <a:pt x="250933" y="236878"/>
                    <a:pt x="253537" y="225243"/>
                  </a:cubicBezTo>
                  <a:cubicBezTo>
                    <a:pt x="280881" y="222658"/>
                    <a:pt x="304319" y="220073"/>
                    <a:pt x="323851" y="217487"/>
                  </a:cubicBezTo>
                  <a:close/>
                  <a:moveTo>
                    <a:pt x="3175" y="196850"/>
                  </a:moveTo>
                  <a:cubicBezTo>
                    <a:pt x="23562" y="204666"/>
                    <a:pt x="55417" y="215086"/>
                    <a:pt x="93642" y="222902"/>
                  </a:cubicBezTo>
                  <a:cubicBezTo>
                    <a:pt x="94916" y="228112"/>
                    <a:pt x="96190" y="232019"/>
                    <a:pt x="100013" y="235927"/>
                  </a:cubicBezTo>
                  <a:cubicBezTo>
                    <a:pt x="84723" y="261978"/>
                    <a:pt x="71981" y="284122"/>
                    <a:pt x="65610" y="298450"/>
                  </a:cubicBezTo>
                  <a:cubicBezTo>
                    <a:pt x="33755" y="273702"/>
                    <a:pt x="10820" y="237230"/>
                    <a:pt x="3175" y="196850"/>
                  </a:cubicBezTo>
                  <a:close/>
                  <a:moveTo>
                    <a:pt x="146517" y="192087"/>
                  </a:moveTo>
                  <a:cubicBezTo>
                    <a:pt x="151747" y="200025"/>
                    <a:pt x="156976" y="207963"/>
                    <a:pt x="163513" y="215900"/>
                  </a:cubicBezTo>
                  <a:cubicBezTo>
                    <a:pt x="158284" y="215900"/>
                    <a:pt x="153054" y="214577"/>
                    <a:pt x="147825" y="214577"/>
                  </a:cubicBezTo>
                  <a:cubicBezTo>
                    <a:pt x="147825" y="209286"/>
                    <a:pt x="145210" y="203994"/>
                    <a:pt x="141288" y="200025"/>
                  </a:cubicBezTo>
                  <a:cubicBezTo>
                    <a:pt x="142595" y="197379"/>
                    <a:pt x="145210" y="194733"/>
                    <a:pt x="146517" y="192087"/>
                  </a:cubicBezTo>
                  <a:close/>
                  <a:moveTo>
                    <a:pt x="277877" y="160337"/>
                  </a:moveTo>
                  <a:cubicBezTo>
                    <a:pt x="290894" y="175968"/>
                    <a:pt x="302610" y="190296"/>
                    <a:pt x="314326" y="204624"/>
                  </a:cubicBezTo>
                  <a:cubicBezTo>
                    <a:pt x="297403" y="205927"/>
                    <a:pt x="276575" y="208532"/>
                    <a:pt x="253143" y="211137"/>
                  </a:cubicBezTo>
                  <a:cubicBezTo>
                    <a:pt x="251842" y="207230"/>
                    <a:pt x="251842" y="204624"/>
                    <a:pt x="249238" y="203322"/>
                  </a:cubicBezTo>
                  <a:cubicBezTo>
                    <a:pt x="259652" y="188994"/>
                    <a:pt x="270066" y="174665"/>
                    <a:pt x="277877" y="160337"/>
                  </a:cubicBezTo>
                  <a:close/>
                  <a:moveTo>
                    <a:pt x="290513" y="153987"/>
                  </a:moveTo>
                  <a:cubicBezTo>
                    <a:pt x="306490" y="159216"/>
                    <a:pt x="321136" y="163139"/>
                    <a:pt x="331788" y="167061"/>
                  </a:cubicBezTo>
                  <a:cubicBezTo>
                    <a:pt x="331788" y="178827"/>
                    <a:pt x="330457" y="187978"/>
                    <a:pt x="329125" y="198437"/>
                  </a:cubicBezTo>
                  <a:cubicBezTo>
                    <a:pt x="317142" y="185364"/>
                    <a:pt x="303828" y="170983"/>
                    <a:pt x="290513" y="153987"/>
                  </a:cubicBezTo>
                  <a:close/>
                  <a:moveTo>
                    <a:pt x="113341" y="139700"/>
                  </a:moveTo>
                  <a:cubicBezTo>
                    <a:pt x="118493" y="150004"/>
                    <a:pt x="124933" y="160307"/>
                    <a:pt x="130085" y="169324"/>
                  </a:cubicBezTo>
                  <a:cubicBezTo>
                    <a:pt x="132661" y="171900"/>
                    <a:pt x="135237" y="175764"/>
                    <a:pt x="136525" y="178340"/>
                  </a:cubicBezTo>
                  <a:cubicBezTo>
                    <a:pt x="133949" y="183492"/>
                    <a:pt x="131373" y="187356"/>
                    <a:pt x="128797" y="191219"/>
                  </a:cubicBezTo>
                  <a:cubicBezTo>
                    <a:pt x="126221" y="189932"/>
                    <a:pt x="123645" y="189932"/>
                    <a:pt x="121069" y="189932"/>
                  </a:cubicBezTo>
                  <a:cubicBezTo>
                    <a:pt x="109478" y="189932"/>
                    <a:pt x="99174" y="197659"/>
                    <a:pt x="95310" y="207963"/>
                  </a:cubicBezTo>
                  <a:cubicBezTo>
                    <a:pt x="52807" y="200235"/>
                    <a:pt x="19320" y="187356"/>
                    <a:pt x="1288" y="179628"/>
                  </a:cubicBezTo>
                  <a:cubicBezTo>
                    <a:pt x="0" y="174476"/>
                    <a:pt x="0" y="170612"/>
                    <a:pt x="0" y="165460"/>
                  </a:cubicBezTo>
                  <a:cubicBezTo>
                    <a:pt x="0" y="160307"/>
                    <a:pt x="0" y="156444"/>
                    <a:pt x="1288" y="151292"/>
                  </a:cubicBezTo>
                  <a:cubicBezTo>
                    <a:pt x="23183" y="147428"/>
                    <a:pt x="64399" y="142276"/>
                    <a:pt x="113341" y="139700"/>
                  </a:cubicBezTo>
                  <a:close/>
                  <a:moveTo>
                    <a:pt x="186315" y="138112"/>
                  </a:moveTo>
                  <a:cubicBezTo>
                    <a:pt x="215774" y="139408"/>
                    <a:pt x="243952" y="143298"/>
                    <a:pt x="268288" y="149780"/>
                  </a:cubicBezTo>
                  <a:cubicBezTo>
                    <a:pt x="259322" y="164042"/>
                    <a:pt x="249076" y="179599"/>
                    <a:pt x="238829" y="193860"/>
                  </a:cubicBezTo>
                  <a:cubicBezTo>
                    <a:pt x="234986" y="192564"/>
                    <a:pt x="231144" y="191267"/>
                    <a:pt x="227301" y="191267"/>
                  </a:cubicBezTo>
                  <a:cubicBezTo>
                    <a:pt x="213212" y="191267"/>
                    <a:pt x="201685" y="201639"/>
                    <a:pt x="200404" y="214604"/>
                  </a:cubicBezTo>
                  <a:cubicBezTo>
                    <a:pt x="194000" y="214604"/>
                    <a:pt x="186315" y="214604"/>
                    <a:pt x="179911" y="215900"/>
                  </a:cubicBezTo>
                  <a:cubicBezTo>
                    <a:pt x="170945" y="202936"/>
                    <a:pt x="163260" y="191267"/>
                    <a:pt x="155575" y="179599"/>
                  </a:cubicBezTo>
                  <a:cubicBezTo>
                    <a:pt x="160698" y="171820"/>
                    <a:pt x="167102" y="162745"/>
                    <a:pt x="173507" y="154966"/>
                  </a:cubicBezTo>
                  <a:cubicBezTo>
                    <a:pt x="177349" y="148483"/>
                    <a:pt x="182472" y="143298"/>
                    <a:pt x="186315" y="138112"/>
                  </a:cubicBezTo>
                  <a:close/>
                  <a:moveTo>
                    <a:pt x="168276" y="138112"/>
                  </a:moveTo>
                  <a:cubicBezTo>
                    <a:pt x="165630" y="140597"/>
                    <a:pt x="164307" y="143081"/>
                    <a:pt x="161661" y="145566"/>
                  </a:cubicBezTo>
                  <a:cubicBezTo>
                    <a:pt x="156370" y="153020"/>
                    <a:pt x="151078" y="159232"/>
                    <a:pt x="145786" y="166687"/>
                  </a:cubicBezTo>
                  <a:cubicBezTo>
                    <a:pt x="144463" y="165445"/>
                    <a:pt x="143140" y="162960"/>
                    <a:pt x="141817" y="161718"/>
                  </a:cubicBezTo>
                  <a:cubicBezTo>
                    <a:pt x="137849" y="154263"/>
                    <a:pt x="132557" y="146808"/>
                    <a:pt x="128588" y="139354"/>
                  </a:cubicBezTo>
                  <a:cubicBezTo>
                    <a:pt x="141817" y="139354"/>
                    <a:pt x="155047" y="138112"/>
                    <a:pt x="168276" y="138112"/>
                  </a:cubicBezTo>
                  <a:close/>
                  <a:moveTo>
                    <a:pt x="220028" y="103187"/>
                  </a:moveTo>
                  <a:cubicBezTo>
                    <a:pt x="223838" y="104486"/>
                    <a:pt x="227648" y="105784"/>
                    <a:pt x="232728" y="105784"/>
                  </a:cubicBezTo>
                  <a:cubicBezTo>
                    <a:pt x="233998" y="105784"/>
                    <a:pt x="236538" y="105784"/>
                    <a:pt x="237808" y="105784"/>
                  </a:cubicBezTo>
                  <a:cubicBezTo>
                    <a:pt x="241618" y="109681"/>
                    <a:pt x="244158" y="114877"/>
                    <a:pt x="246698" y="118773"/>
                  </a:cubicBezTo>
                  <a:cubicBezTo>
                    <a:pt x="249238" y="122670"/>
                    <a:pt x="253048" y="127865"/>
                    <a:pt x="255588" y="131762"/>
                  </a:cubicBezTo>
                  <a:cubicBezTo>
                    <a:pt x="237808" y="129164"/>
                    <a:pt x="218758" y="126566"/>
                    <a:pt x="198438" y="125267"/>
                  </a:cubicBezTo>
                  <a:cubicBezTo>
                    <a:pt x="206058" y="117474"/>
                    <a:pt x="213678" y="109681"/>
                    <a:pt x="220028" y="103187"/>
                  </a:cubicBezTo>
                  <a:close/>
                  <a:moveTo>
                    <a:pt x="317236" y="98425"/>
                  </a:moveTo>
                  <a:cubicBezTo>
                    <a:pt x="325173" y="115539"/>
                    <a:pt x="329142" y="133969"/>
                    <a:pt x="331788" y="152400"/>
                  </a:cubicBezTo>
                  <a:cubicBezTo>
                    <a:pt x="319882" y="148450"/>
                    <a:pt x="306652" y="144501"/>
                    <a:pt x="292100" y="140552"/>
                  </a:cubicBezTo>
                  <a:cubicBezTo>
                    <a:pt x="301361" y="124754"/>
                    <a:pt x="310621" y="111589"/>
                    <a:pt x="317236" y="98425"/>
                  </a:cubicBezTo>
                  <a:close/>
                  <a:moveTo>
                    <a:pt x="286068" y="52387"/>
                  </a:moveTo>
                  <a:cubicBezTo>
                    <a:pt x="295205" y="61448"/>
                    <a:pt x="303037" y="71803"/>
                    <a:pt x="309563" y="84748"/>
                  </a:cubicBezTo>
                  <a:cubicBezTo>
                    <a:pt x="301731" y="98986"/>
                    <a:pt x="289984" y="117108"/>
                    <a:pt x="278236" y="136525"/>
                  </a:cubicBezTo>
                  <a:cubicBezTo>
                    <a:pt x="278236" y="136525"/>
                    <a:pt x="276931" y="136525"/>
                    <a:pt x="276931" y="136525"/>
                  </a:cubicBezTo>
                  <a:cubicBezTo>
                    <a:pt x="270404" y="127464"/>
                    <a:pt x="265183" y="119697"/>
                    <a:pt x="258657" y="110636"/>
                  </a:cubicBezTo>
                  <a:cubicBezTo>
                    <a:pt x="256046" y="106753"/>
                    <a:pt x="253436" y="102870"/>
                    <a:pt x="250825" y="98986"/>
                  </a:cubicBezTo>
                  <a:cubicBezTo>
                    <a:pt x="256046" y="93809"/>
                    <a:pt x="259962" y="86042"/>
                    <a:pt x="259962" y="78275"/>
                  </a:cubicBezTo>
                  <a:cubicBezTo>
                    <a:pt x="259962" y="75687"/>
                    <a:pt x="259962" y="73098"/>
                    <a:pt x="258657" y="70509"/>
                  </a:cubicBezTo>
                  <a:cubicBezTo>
                    <a:pt x="269099" y="62742"/>
                    <a:pt x="278236" y="57564"/>
                    <a:pt x="286068" y="52387"/>
                  </a:cubicBezTo>
                  <a:close/>
                  <a:moveTo>
                    <a:pt x="73025" y="28575"/>
                  </a:moveTo>
                  <a:cubicBezTo>
                    <a:pt x="79493" y="54655"/>
                    <a:pt x="92428" y="92472"/>
                    <a:pt x="107950" y="126377"/>
                  </a:cubicBezTo>
                  <a:cubicBezTo>
                    <a:pt x="63970" y="128985"/>
                    <a:pt x="25165" y="134201"/>
                    <a:pt x="3175" y="138113"/>
                  </a:cubicBezTo>
                  <a:cubicBezTo>
                    <a:pt x="10936" y="92472"/>
                    <a:pt x="36806" y="53351"/>
                    <a:pt x="73025" y="28575"/>
                  </a:cubicBezTo>
                  <a:close/>
                  <a:moveTo>
                    <a:pt x="203200" y="4762"/>
                  </a:moveTo>
                  <a:cubicBezTo>
                    <a:pt x="230476" y="11151"/>
                    <a:pt x="255155" y="23928"/>
                    <a:pt x="274638" y="41817"/>
                  </a:cubicBezTo>
                  <a:cubicBezTo>
                    <a:pt x="268144" y="45650"/>
                    <a:pt x="260350" y="52039"/>
                    <a:pt x="251258" y="57150"/>
                  </a:cubicBezTo>
                  <a:cubicBezTo>
                    <a:pt x="246063" y="53316"/>
                    <a:pt x="239568" y="50761"/>
                    <a:pt x="233074" y="50761"/>
                  </a:cubicBezTo>
                  <a:cubicBezTo>
                    <a:pt x="230476" y="50761"/>
                    <a:pt x="227879" y="50761"/>
                    <a:pt x="225281" y="52039"/>
                  </a:cubicBezTo>
                  <a:cubicBezTo>
                    <a:pt x="216189" y="34150"/>
                    <a:pt x="208395" y="17539"/>
                    <a:pt x="203200" y="4762"/>
                  </a:cubicBezTo>
                  <a:close/>
                  <a:moveTo>
                    <a:pt x="165260" y="0"/>
                  </a:moveTo>
                  <a:cubicBezTo>
                    <a:pt x="172957" y="0"/>
                    <a:pt x="179371" y="0"/>
                    <a:pt x="185786" y="1290"/>
                  </a:cubicBezTo>
                  <a:cubicBezTo>
                    <a:pt x="192200" y="15478"/>
                    <a:pt x="199897" y="36115"/>
                    <a:pt x="212725" y="59333"/>
                  </a:cubicBezTo>
                  <a:cubicBezTo>
                    <a:pt x="207594" y="63202"/>
                    <a:pt x="205028" y="69651"/>
                    <a:pt x="205028" y="77390"/>
                  </a:cubicBezTo>
                  <a:cubicBezTo>
                    <a:pt x="205028" y="82550"/>
                    <a:pt x="206311" y="87709"/>
                    <a:pt x="208876" y="91579"/>
                  </a:cubicBezTo>
                  <a:cubicBezTo>
                    <a:pt x="198614" y="100608"/>
                    <a:pt x="188351" y="110926"/>
                    <a:pt x="179371" y="122535"/>
                  </a:cubicBezTo>
                  <a:cubicBezTo>
                    <a:pt x="178089" y="122535"/>
                    <a:pt x="178089" y="122535"/>
                    <a:pt x="176806" y="122535"/>
                  </a:cubicBezTo>
                  <a:cubicBezTo>
                    <a:pt x="158846" y="122535"/>
                    <a:pt x="139604" y="123825"/>
                    <a:pt x="122927" y="123825"/>
                  </a:cubicBezTo>
                  <a:cubicBezTo>
                    <a:pt x="104967" y="87709"/>
                    <a:pt x="92139" y="45144"/>
                    <a:pt x="85725" y="20637"/>
                  </a:cubicBezTo>
                  <a:cubicBezTo>
                    <a:pt x="108816" y="7739"/>
                    <a:pt x="135755" y="0"/>
                    <a:pt x="165260" y="0"/>
                  </a:cubicBezTo>
                  <a:close/>
                </a:path>
              </a:pathLst>
            </a:custGeom>
            <a:solidFill>
              <a:srgbClr val="406079"/>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1" name="组合 20">
              <a:extLst>
                <a:ext uri="{FF2B5EF4-FFF2-40B4-BE49-F238E27FC236}">
                  <a16:creationId xmlns:a16="http://schemas.microsoft.com/office/drawing/2014/main" xmlns="" id="{357813C9-7C40-45FA-A329-2053E64DEE62}"/>
                </a:ext>
              </a:extLst>
            </p:cNvPr>
            <p:cNvGrpSpPr/>
            <p:nvPr/>
          </p:nvGrpSpPr>
          <p:grpSpPr>
            <a:xfrm>
              <a:off x="5965476" y="3414256"/>
              <a:ext cx="4462812" cy="666494"/>
              <a:chOff x="874713" y="4343902"/>
              <a:chExt cx="5339112" cy="666494"/>
            </a:xfrm>
          </p:grpSpPr>
          <p:sp>
            <p:nvSpPr>
              <p:cNvPr id="22" name="文本框 27">
                <a:extLst>
                  <a:ext uri="{FF2B5EF4-FFF2-40B4-BE49-F238E27FC236}">
                    <a16:creationId xmlns:a16="http://schemas.microsoft.com/office/drawing/2014/main" xmlns="" id="{4B06CF0D-64FE-4537-9F15-750E2FC5FE06}"/>
                  </a:ext>
                </a:extLst>
              </p:cNvPr>
              <p:cNvSpPr txBox="1"/>
              <p:nvPr/>
            </p:nvSpPr>
            <p:spPr>
              <a:xfrm>
                <a:off x="874713" y="4343902"/>
                <a:ext cx="2913814" cy="400110"/>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文本框 28">
                <a:extLst>
                  <a:ext uri="{FF2B5EF4-FFF2-40B4-BE49-F238E27FC236}">
                    <a16:creationId xmlns:a16="http://schemas.microsoft.com/office/drawing/2014/main" xmlns="" id="{2FE173E7-32BD-428B-BF9E-A792384A0791}"/>
                  </a:ext>
                </a:extLst>
              </p:cNvPr>
              <p:cNvSpPr txBox="1"/>
              <p:nvPr/>
            </p:nvSpPr>
            <p:spPr>
              <a:xfrm>
                <a:off x="874713" y="4671842"/>
                <a:ext cx="5339112" cy="338554"/>
              </a:xfrm>
              <a:prstGeom prst="rect">
                <a:avLst/>
              </a:prstGeom>
              <a:noFill/>
            </p:spPr>
            <p:txBody>
              <a:bodyPr wrap="square" rtlCol="0">
                <a:spAutoFit/>
                <a:scene3d>
                  <a:camera prst="orthographicFront"/>
                  <a:lightRig rig="threePt" dir="t"/>
                </a:scene3d>
                <a:sp3d contourW="12700"/>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lvl="0"/>
                <a:endParaRPr lang="en-US" altLang="zh-CN" sz="16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24" name="矩形 23">
            <a:extLst>
              <a:ext uri="{FF2B5EF4-FFF2-40B4-BE49-F238E27FC236}">
                <a16:creationId xmlns:a16="http://schemas.microsoft.com/office/drawing/2014/main" xmlns="" id="{A2AD3497-2120-43A4-B38F-0D755E2A1A15}"/>
              </a:ext>
            </a:extLst>
          </p:cNvPr>
          <p:cNvSpPr/>
          <p:nvPr/>
        </p:nvSpPr>
        <p:spPr>
          <a:xfrm>
            <a:off x="1166845" y="3351207"/>
            <a:ext cx="3149600" cy="1857303"/>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无官方组织及管理机构，无中心服务器，参与的节点按照系统规则自由接入网络、不受控制，节点间基于共识机制开展工作。</a:t>
            </a:r>
          </a:p>
        </p:txBody>
      </p:sp>
      <p:sp>
        <p:nvSpPr>
          <p:cNvPr id="25" name="矩形 24">
            <a:extLst>
              <a:ext uri="{FF2B5EF4-FFF2-40B4-BE49-F238E27FC236}">
                <a16:creationId xmlns:a16="http://schemas.microsoft.com/office/drawing/2014/main" xmlns="" id="{613ECA8B-E954-403F-956C-F0C853DF20C4}"/>
              </a:ext>
            </a:extLst>
          </p:cNvPr>
          <p:cNvSpPr/>
          <p:nvPr/>
        </p:nvSpPr>
        <p:spPr>
          <a:xfrm>
            <a:off x="4729794" y="3334683"/>
            <a:ext cx="2831798" cy="2613023"/>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建立在某个企业内部，系统的运作规则根据企业要求进行设定，修改甚至是读取权限仅限于少数节点，同时仍保留着区块链的真实性和部分去中心化的特性。</a:t>
            </a:r>
          </a:p>
        </p:txBody>
      </p:sp>
      <p:sp>
        <p:nvSpPr>
          <p:cNvPr id="26" name="矩形 25">
            <a:extLst>
              <a:ext uri="{FF2B5EF4-FFF2-40B4-BE49-F238E27FC236}">
                <a16:creationId xmlns:a16="http://schemas.microsoft.com/office/drawing/2014/main" xmlns="" id="{DE2788E6-2EBB-4F76-B3D9-C14B0D48025D}"/>
              </a:ext>
            </a:extLst>
          </p:cNvPr>
          <p:cNvSpPr/>
          <p:nvPr/>
        </p:nvSpPr>
        <p:spPr>
          <a:xfrm>
            <a:off x="9769307" y="2403715"/>
            <a:ext cx="954107" cy="452945"/>
          </a:xfrm>
          <a:prstGeom prst="rect">
            <a:avLst/>
          </a:prstGeom>
        </p:spPr>
        <p:txBody>
          <a:bodyPr wrap="none">
            <a:spAutoFit/>
          </a:bodyPr>
          <a:lstStyle/>
          <a:p>
            <a:pPr lvl="0">
              <a:lnSpc>
                <a:spcPct val="130000"/>
              </a:lnSpc>
            </a:pPr>
            <a:r>
              <a:rPr lang="zh-CN" altLang="en-US" sz="2000" b="1" kern="100" dirty="0">
                <a:solidFill>
                  <a:schemeClr val="bg1"/>
                </a:solidFill>
                <a:cs typeface="+mn-ea"/>
                <a:sym typeface="+mn-lt"/>
              </a:rPr>
              <a:t>联盟链</a:t>
            </a:r>
          </a:p>
        </p:txBody>
      </p:sp>
      <p:sp>
        <p:nvSpPr>
          <p:cNvPr id="29" name="矩形: 圆角 28">
            <a:extLst>
              <a:ext uri="{FF2B5EF4-FFF2-40B4-BE49-F238E27FC236}">
                <a16:creationId xmlns:a16="http://schemas.microsoft.com/office/drawing/2014/main" xmlns="" id="{65734971-A17E-45AE-91E5-868AC1729EEC}"/>
              </a:ext>
            </a:extLst>
          </p:cNvPr>
          <p:cNvSpPr/>
          <p:nvPr/>
        </p:nvSpPr>
        <p:spPr>
          <a:xfrm>
            <a:off x="988692" y="2102057"/>
            <a:ext cx="3218311" cy="4149453"/>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圆角 29">
            <a:extLst>
              <a:ext uri="{FF2B5EF4-FFF2-40B4-BE49-F238E27FC236}">
                <a16:creationId xmlns:a16="http://schemas.microsoft.com/office/drawing/2014/main" xmlns="" id="{680F6BD2-7F5B-4998-8FD1-5C1DEAE13B55}"/>
              </a:ext>
            </a:extLst>
          </p:cNvPr>
          <p:cNvSpPr/>
          <p:nvPr/>
        </p:nvSpPr>
        <p:spPr>
          <a:xfrm>
            <a:off x="4474080" y="2102057"/>
            <a:ext cx="3218311" cy="4149453"/>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圆角 30">
            <a:extLst>
              <a:ext uri="{FF2B5EF4-FFF2-40B4-BE49-F238E27FC236}">
                <a16:creationId xmlns:a16="http://schemas.microsoft.com/office/drawing/2014/main" xmlns="" id="{CEBF5B87-D231-49E9-8790-730D7DC87A8C}"/>
              </a:ext>
            </a:extLst>
          </p:cNvPr>
          <p:cNvSpPr/>
          <p:nvPr/>
        </p:nvSpPr>
        <p:spPr>
          <a:xfrm>
            <a:off x="7959469" y="2102056"/>
            <a:ext cx="3218311" cy="4149453"/>
          </a:xfrm>
          <a:prstGeom prst="roundRect">
            <a:avLst/>
          </a:prstGeom>
          <a:no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96468986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par>
                    <p:cTn id="8" fill="hold">
                      <p:stCondLst>
                        <p:cond delay="indefinite"/>
                      </p:stCondLst>
                      <p:childTnLst>
                        <p:par>
                          <p:cTn id="9" fill="hold">
                            <p:stCondLst>
                              <p:cond delay="0"/>
                            </p:stCondLst>
                            <p:childTnLst>
                              <p:par>
                                <p:cTn id="10" presetID="21" presetClass="entr" presetSubtype="1" fill="hold" grpId="0" nodeType="clickEffect">
                                  <p:stCondLst>
                                    <p:cond delay="0"/>
                                  </p:stCondLst>
                                  <p:childTnLst>
                                    <p:set>
                                      <p:cBhvr>
                                        <p:cTn id="11" dur="1" fill="hold">
                                          <p:stCondLst>
                                            <p:cond delay="0"/>
                                          </p:stCondLst>
                                        </p:cTn>
                                        <p:tgtEl>
                                          <p:spTgt spid="29"/>
                                        </p:tgtEl>
                                        <p:attrNameLst>
                                          <p:attrName>style.visibility</p:attrName>
                                        </p:attrNameLst>
                                      </p:cBhvr>
                                      <p:to>
                                        <p:strVal val="visible"/>
                                      </p:to>
                                    </p:set>
                                    <p:animEffect transition="in" filter="wheel(1)">
                                      <p:cBhvr>
                                        <p:cTn id="12" dur="2000"/>
                                        <p:tgtEl>
                                          <p:spTgt spid="2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wipe(up)">
                                      <p:cBhvr>
                                        <p:cTn id="17" dur="500"/>
                                        <p:tgtEl>
                                          <p:spTgt spid="6"/>
                                        </p:tgtEl>
                                      </p:cBhvr>
                                    </p:animEffect>
                                  </p:childTnLst>
                                </p:cTn>
                              </p:par>
                              <p:par>
                                <p:cTn id="18" presetID="22" presetClass="entr" presetSubtype="1" fill="hold" grpId="0" nodeType="with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wipe(up)">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21" presetClass="entr" presetSubtype="1" fill="hold" grpId="0" nodeType="click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wheel(1)">
                                      <p:cBhvr>
                                        <p:cTn id="25" dur="2000"/>
                                        <p:tgtEl>
                                          <p:spTgt spid="30"/>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nodeType="click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wipe(up)">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1" fill="hold" grpId="0"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up)">
                                      <p:cBhvr>
                                        <p:cTn id="35" dur="500"/>
                                        <p:tgtEl>
                                          <p:spTgt spid="25"/>
                                        </p:tgtEl>
                                      </p:cBhvr>
                                    </p:animEffect>
                                  </p:childTnLst>
                                </p:cTn>
                              </p:par>
                            </p:childTnLst>
                          </p:cTn>
                        </p:par>
                      </p:childTnLst>
                    </p:cTn>
                  </p:par>
                  <p:par>
                    <p:cTn id="36" fill="hold">
                      <p:stCondLst>
                        <p:cond delay="indefinite"/>
                      </p:stCondLst>
                      <p:childTnLst>
                        <p:par>
                          <p:cTn id="37" fill="hold">
                            <p:stCondLst>
                              <p:cond delay="0"/>
                            </p:stCondLst>
                            <p:childTnLst>
                              <p:par>
                                <p:cTn id="38" presetID="21" presetClass="entr" presetSubtype="1" fill="hold" grpId="0" nodeType="clickEffect">
                                  <p:stCondLst>
                                    <p:cond delay="0"/>
                                  </p:stCondLst>
                                  <p:childTnLst>
                                    <p:set>
                                      <p:cBhvr>
                                        <p:cTn id="39" dur="1" fill="hold">
                                          <p:stCondLst>
                                            <p:cond delay="0"/>
                                          </p:stCondLst>
                                        </p:cTn>
                                        <p:tgtEl>
                                          <p:spTgt spid="31"/>
                                        </p:tgtEl>
                                        <p:attrNameLst>
                                          <p:attrName>style.visibility</p:attrName>
                                        </p:attrNameLst>
                                      </p:cBhvr>
                                      <p:to>
                                        <p:strVal val="visible"/>
                                      </p:to>
                                    </p:set>
                                    <p:animEffect transition="in" filter="wheel(1)">
                                      <p:cBhvr>
                                        <p:cTn id="40" dur="2000"/>
                                        <p:tgtEl>
                                          <p:spTgt spid="31"/>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1" fill="hold" nodeType="click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wipe(up)">
                                      <p:cBhvr>
                                        <p:cTn id="45" dur="500"/>
                                        <p:tgtEl>
                                          <p:spTgt spid="18"/>
                                        </p:tgtEl>
                                      </p:cBhvr>
                                    </p:animEffect>
                                  </p:childTnLst>
                                </p:cTn>
                              </p:par>
                              <p:par>
                                <p:cTn id="46" presetID="22" presetClass="entr" presetSubtype="1"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wipe(up)">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22" presetClass="entr" presetSubtype="1" fill="hold" grpId="0" nodeType="clickEffect">
                                  <p:stCondLst>
                                    <p:cond delay="0"/>
                                  </p:stCondLst>
                                  <p:childTnLst>
                                    <p:set>
                                      <p:cBhvr>
                                        <p:cTn id="52" dur="1" fill="hold">
                                          <p:stCondLst>
                                            <p:cond delay="0"/>
                                          </p:stCondLst>
                                        </p:cTn>
                                        <p:tgtEl>
                                          <p:spTgt spid="3">
                                            <p:txEl>
                                              <p:pRg st="0" end="0"/>
                                            </p:txEl>
                                          </p:spTgt>
                                        </p:tgtEl>
                                        <p:attrNameLst>
                                          <p:attrName>style.visibility</p:attrName>
                                        </p:attrNameLst>
                                      </p:cBhvr>
                                      <p:to>
                                        <p:strVal val="visible"/>
                                      </p:to>
                                    </p:set>
                                    <p:animEffect transition="in" filter="wipe(up)">
                                      <p:cBhvr>
                                        <p:cTn id="5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4" grpId="0"/>
      <p:bldP spid="25" grpId="0"/>
      <p:bldP spid="26" grpId="0"/>
      <p:bldP spid="29" grpId="0" animBg="1"/>
      <p:bldP spid="30" grpId="0" animBg="1"/>
      <p:bldP spid="3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3538538" y="3429000"/>
            <a:ext cx="5257800" cy="1325562"/>
          </a:xfrm>
        </p:spPr>
        <p:txBody>
          <a:bodyPr>
            <a:normAutofit/>
          </a:bodyPr>
          <a:lstStyle/>
          <a:p>
            <a:pPr algn="dist">
              <a:lnSpc>
                <a:spcPct val="130000"/>
              </a:lnSpc>
            </a:pPr>
            <a:r>
              <a:rPr lang="zh-CN" altLang="en-US" sz="6000" b="0" kern="2200" dirty="0">
                <a:solidFill>
                  <a:schemeClr val="bg1">
                    <a:lumMod val="95000"/>
                  </a:schemeClr>
                </a:solidFill>
                <a:cs typeface="+mn-ea"/>
                <a:sym typeface="+mn-lt"/>
              </a:rPr>
              <a:t>区块链网络</a:t>
            </a:r>
            <a:endParaRPr lang="zh-CN" altLang="en-US" sz="6000" b="0" i="0" u="none" strike="noStrike" kern="2200" baseline="0" dirty="0">
              <a:solidFill>
                <a:schemeClr val="bg1">
                  <a:lumMod val="95000"/>
                </a:schemeClr>
              </a:solidFill>
              <a:latin typeface="+mn-lt"/>
              <a:ea typeface="+mn-ea"/>
              <a:cs typeface="+mn-ea"/>
              <a:sym typeface="+mn-lt"/>
            </a:endParaRPr>
          </a:p>
        </p:txBody>
      </p:sp>
      <p:sp>
        <p:nvSpPr>
          <p:cNvPr id="4" name="文本框 3">
            <a:extLst>
              <a:ext uri="{FF2B5EF4-FFF2-40B4-BE49-F238E27FC236}">
                <a16:creationId xmlns:a16="http://schemas.microsoft.com/office/drawing/2014/main" xmlns="" id="{0794B567-171D-4583-B2DA-15CC0C8C58E8}"/>
              </a:ext>
            </a:extLst>
          </p:cNvPr>
          <p:cNvSpPr txBox="1"/>
          <p:nvPr/>
        </p:nvSpPr>
        <p:spPr>
          <a:xfrm>
            <a:off x="5213268" y="1889458"/>
            <a:ext cx="2992581" cy="1862048"/>
          </a:xfrm>
          <a:prstGeom prst="rect">
            <a:avLst/>
          </a:prstGeom>
          <a:noFill/>
        </p:spPr>
        <p:txBody>
          <a:bodyPr wrap="square" rtlCol="0">
            <a:spAutoFit/>
          </a:bodyPr>
          <a:lstStyle/>
          <a:p>
            <a:r>
              <a:rPr lang="en-US" altLang="zh-CN" sz="11500" dirty="0">
                <a:solidFill>
                  <a:schemeClr val="bg1"/>
                </a:solidFill>
              </a:rPr>
              <a:t>03</a:t>
            </a:r>
            <a:endParaRPr lang="zh-CN" altLang="en-US" sz="11500" dirty="0">
              <a:solidFill>
                <a:schemeClr val="bg1"/>
              </a:solidFill>
            </a:endParaRPr>
          </a:p>
        </p:txBody>
      </p:sp>
    </p:spTree>
    <p:extLst>
      <p:ext uri="{BB962C8B-B14F-4D97-AF65-F5344CB8AC3E}">
        <p14:creationId xmlns:p14="http://schemas.microsoft.com/office/powerpoint/2010/main" val="3576338283"/>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5784C2C-EE71-4EC8-B959-38945DD16627}"/>
              </a:ext>
            </a:extLst>
          </p:cNvPr>
          <p:cNvSpPr>
            <a:spLocks noGrp="1"/>
          </p:cNvSpPr>
          <p:nvPr>
            <p:ph type="title"/>
          </p:nvPr>
        </p:nvSpPr>
        <p:spPr>
          <a:xfrm>
            <a:off x="-3357438" y="-107608"/>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grpSp>
        <p:nvGrpSpPr>
          <p:cNvPr id="4" name="组合 3">
            <a:extLst>
              <a:ext uri="{FF2B5EF4-FFF2-40B4-BE49-F238E27FC236}">
                <a16:creationId xmlns:a16="http://schemas.microsoft.com/office/drawing/2014/main" xmlns="" id="{7CA1AA71-EDC3-4990-BFA4-A9D92754E266}"/>
              </a:ext>
            </a:extLst>
          </p:cNvPr>
          <p:cNvGrpSpPr/>
          <p:nvPr/>
        </p:nvGrpSpPr>
        <p:grpSpPr>
          <a:xfrm>
            <a:off x="2165664" y="4549449"/>
            <a:ext cx="8481701" cy="1532727"/>
            <a:chOff x="-2726397" y="3961929"/>
            <a:chExt cx="6130395" cy="1532727"/>
          </a:xfrm>
        </p:grpSpPr>
        <p:sp>
          <p:nvSpPr>
            <p:cNvPr id="22" name="矩形 21">
              <a:extLst>
                <a:ext uri="{FF2B5EF4-FFF2-40B4-BE49-F238E27FC236}">
                  <a16:creationId xmlns:a16="http://schemas.microsoft.com/office/drawing/2014/main" xmlns="" id="{4455F3FF-7330-45CF-A118-3FDB97E4E448}"/>
                </a:ext>
              </a:extLst>
            </p:cNvPr>
            <p:cNvSpPr/>
            <p:nvPr/>
          </p:nvSpPr>
          <p:spPr>
            <a:xfrm>
              <a:off x="-145449" y="3961929"/>
              <a:ext cx="3549447" cy="1532727"/>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数字签名涉及到一个哈希函数、发送者的公钥、发送者的私钥。数字签名有两个作用，一是能确定消息确实是由发送方签名并发出来的。二是数字签名能确定消息的完整性。</a:t>
              </a:r>
            </a:p>
          </p:txBody>
        </p:sp>
        <p:sp>
          <p:nvSpPr>
            <p:cNvPr id="23" name="矩形 22">
              <a:extLst>
                <a:ext uri="{FF2B5EF4-FFF2-40B4-BE49-F238E27FC236}">
                  <a16:creationId xmlns:a16="http://schemas.microsoft.com/office/drawing/2014/main" xmlns="" id="{E77A2FF5-7FC4-464D-B5E5-F1345780424F}"/>
                </a:ext>
              </a:extLst>
            </p:cNvPr>
            <p:cNvSpPr/>
            <p:nvPr/>
          </p:nvSpPr>
          <p:spPr>
            <a:xfrm>
              <a:off x="-2726397" y="4389622"/>
              <a:ext cx="1210588" cy="452945"/>
            </a:xfrm>
            <a:prstGeom prst="rect">
              <a:avLst/>
            </a:prstGeom>
          </p:spPr>
          <p:txBody>
            <a:bodyPr wrap="none">
              <a:spAutoFit/>
            </a:bodyPr>
            <a:lstStyle/>
            <a:p>
              <a:pPr lvl="0">
                <a:lnSpc>
                  <a:spcPct val="130000"/>
                </a:lnSpc>
              </a:pPr>
              <a:r>
                <a:rPr lang="zh-CN" altLang="en-US" sz="2000" b="1" kern="100" dirty="0">
                  <a:solidFill>
                    <a:schemeClr val="bg1"/>
                  </a:solidFill>
                  <a:cs typeface="+mn-ea"/>
                  <a:sym typeface="+mn-lt"/>
                </a:rPr>
                <a:t>数字签名</a:t>
              </a:r>
            </a:p>
          </p:txBody>
        </p:sp>
      </p:grpSp>
      <p:sp>
        <p:nvSpPr>
          <p:cNvPr id="3" name="文本占位符 2">
            <a:extLst>
              <a:ext uri="{FF2B5EF4-FFF2-40B4-BE49-F238E27FC236}">
                <a16:creationId xmlns:a16="http://schemas.microsoft.com/office/drawing/2014/main" xmlns="" id="{DA1628A8-69DE-4B1B-A2AA-CB5C5F1CDB97}"/>
              </a:ext>
            </a:extLst>
          </p:cNvPr>
          <p:cNvSpPr>
            <a:spLocks noGrp="1"/>
          </p:cNvSpPr>
          <p:nvPr>
            <p:ph type="body" idx="4294967295"/>
          </p:nvPr>
        </p:nvSpPr>
        <p:spPr>
          <a:xfrm>
            <a:off x="1221679" y="1943585"/>
            <a:ext cx="4910834" cy="4351338"/>
          </a:xfrm>
        </p:spPr>
        <p:txBody>
          <a:bodyPr>
            <a:normAutofit/>
          </a:bodyPr>
          <a:lstStyle/>
          <a:p>
            <a:pPr marL="0" marR="0" lvl="0" indent="0" rtl="0">
              <a:lnSpc>
                <a:spcPct val="130000"/>
              </a:lnSpc>
              <a:buNone/>
            </a:pPr>
            <a:r>
              <a:rPr lang="zh-CN" altLang="en-US" sz="1800" b="0" i="0" u="none" strike="noStrike" kern="100" baseline="0" dirty="0">
                <a:solidFill>
                  <a:schemeClr val="bg1">
                    <a:lumMod val="95000"/>
                  </a:schemeClr>
                </a:solidFill>
                <a:cs typeface="+mn-ea"/>
                <a:sym typeface="+mn-lt"/>
              </a:rPr>
              <a:t>发送报文时，发送方用一个哈希函数从报文文本中生成报文摘要，然后用自己的私钥对摘要进行加密，加密后的摘要将作为报文的数字签名和报文一起发送给接收方，接收方首先用与发送方一样的哈希函数从接收到的原始报文中计算出报文摘要</a:t>
            </a:r>
          </a:p>
        </p:txBody>
      </p:sp>
      <p:sp>
        <p:nvSpPr>
          <p:cNvPr id="24" name="矩形 23">
            <a:extLst>
              <a:ext uri="{FF2B5EF4-FFF2-40B4-BE49-F238E27FC236}">
                <a16:creationId xmlns:a16="http://schemas.microsoft.com/office/drawing/2014/main" xmlns="" id="{4A32B014-B207-46CA-BCCE-E559A0B63E71}"/>
              </a:ext>
            </a:extLst>
          </p:cNvPr>
          <p:cNvSpPr/>
          <p:nvPr/>
        </p:nvSpPr>
        <p:spPr>
          <a:xfrm>
            <a:off x="5681107" y="1116538"/>
            <a:ext cx="902811" cy="597215"/>
          </a:xfrm>
          <a:prstGeom prst="rect">
            <a:avLst/>
          </a:prstGeom>
        </p:spPr>
        <p:txBody>
          <a:bodyPr wrap="none">
            <a:spAutoFit/>
          </a:bodyPr>
          <a:lstStyle/>
          <a:p>
            <a:pPr lvl="0">
              <a:lnSpc>
                <a:spcPct val="130000"/>
              </a:lnSpc>
            </a:pPr>
            <a:r>
              <a:rPr lang="zh-CN" altLang="en-US" sz="2800" b="1" kern="100" dirty="0">
                <a:solidFill>
                  <a:schemeClr val="bg1"/>
                </a:solidFill>
                <a:cs typeface="+mn-ea"/>
                <a:sym typeface="+mn-lt"/>
              </a:rPr>
              <a:t>科普</a:t>
            </a:r>
          </a:p>
        </p:txBody>
      </p:sp>
      <p:sp>
        <p:nvSpPr>
          <p:cNvPr id="25" name="矩形 24">
            <a:extLst>
              <a:ext uri="{FF2B5EF4-FFF2-40B4-BE49-F238E27FC236}">
                <a16:creationId xmlns:a16="http://schemas.microsoft.com/office/drawing/2014/main" xmlns="" id="{C6606C4D-1304-44C1-8F6F-58A4739F4345}"/>
              </a:ext>
            </a:extLst>
          </p:cNvPr>
          <p:cNvSpPr/>
          <p:nvPr/>
        </p:nvSpPr>
        <p:spPr>
          <a:xfrm>
            <a:off x="8631118" y="2709734"/>
            <a:ext cx="1210588" cy="452945"/>
          </a:xfrm>
          <a:prstGeom prst="rect">
            <a:avLst/>
          </a:prstGeom>
        </p:spPr>
        <p:txBody>
          <a:bodyPr wrap="none">
            <a:spAutoFit/>
          </a:bodyPr>
          <a:lstStyle/>
          <a:p>
            <a:pPr lvl="0">
              <a:lnSpc>
                <a:spcPct val="130000"/>
              </a:lnSpc>
            </a:pPr>
            <a:r>
              <a:rPr lang="zh-CN" altLang="en-US" sz="2000" b="1" kern="100" dirty="0">
                <a:solidFill>
                  <a:schemeClr val="bg1"/>
                </a:solidFill>
                <a:cs typeface="+mn-ea"/>
                <a:sym typeface="+mn-lt"/>
              </a:rPr>
              <a:t>工作原理</a:t>
            </a:r>
          </a:p>
        </p:txBody>
      </p:sp>
      <p:sp>
        <p:nvSpPr>
          <p:cNvPr id="11" name="任意多边形: 形状 10">
            <a:extLst>
              <a:ext uri="{FF2B5EF4-FFF2-40B4-BE49-F238E27FC236}">
                <a16:creationId xmlns:a16="http://schemas.microsoft.com/office/drawing/2014/main" xmlns="" id="{FDED53FC-9A14-4FB0-9D18-955AE2818725}"/>
              </a:ext>
            </a:extLst>
          </p:cNvPr>
          <p:cNvSpPr/>
          <p:nvPr/>
        </p:nvSpPr>
        <p:spPr>
          <a:xfrm flipH="1">
            <a:off x="1003434" y="1760107"/>
            <a:ext cx="7409439" cy="2352200"/>
          </a:xfrm>
          <a:custGeom>
            <a:avLst/>
            <a:gdLst>
              <a:gd name="connsiteX0" fmla="*/ 0 w 5153933"/>
              <a:gd name="connsiteY0" fmla="*/ 881062 h 1762126"/>
              <a:gd name="connsiteX1" fmla="*/ 0 w 5153933"/>
              <a:gd name="connsiteY1" fmla="*/ 881063 h 1762126"/>
              <a:gd name="connsiteX2" fmla="*/ 0 w 5153933"/>
              <a:gd name="connsiteY2" fmla="*/ 881063 h 1762126"/>
              <a:gd name="connsiteX3" fmla="*/ 881063 w 5153933"/>
              <a:gd name="connsiteY3" fmla="*/ 0 h 1762126"/>
              <a:gd name="connsiteX4" fmla="*/ 5153933 w 5153933"/>
              <a:gd name="connsiteY4" fmla="*/ 0 h 1762126"/>
              <a:gd name="connsiteX5" fmla="*/ 5153933 w 5153933"/>
              <a:gd name="connsiteY5" fmla="*/ 1762126 h 1762126"/>
              <a:gd name="connsiteX6" fmla="*/ 881063 w 5153933"/>
              <a:gd name="connsiteY6" fmla="*/ 1762125 h 1762126"/>
              <a:gd name="connsiteX7" fmla="*/ 17900 w 5153933"/>
              <a:gd name="connsiteY7" fmla="*/ 1058627 h 1762126"/>
              <a:gd name="connsiteX8" fmla="*/ 0 w 5153933"/>
              <a:gd name="connsiteY8" fmla="*/ 881063 h 1762126"/>
              <a:gd name="connsiteX9" fmla="*/ 17900 w 5153933"/>
              <a:gd name="connsiteY9" fmla="*/ 703498 h 1762126"/>
              <a:gd name="connsiteX10" fmla="*/ 881063 w 5153933"/>
              <a:gd name="connsiteY10" fmla="*/ 0 h 1762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53933" h="1762126">
                <a:moveTo>
                  <a:pt x="0" y="881062"/>
                </a:moveTo>
                <a:lnTo>
                  <a:pt x="0" y="881063"/>
                </a:lnTo>
                <a:lnTo>
                  <a:pt x="0" y="881063"/>
                </a:lnTo>
                <a:close/>
                <a:moveTo>
                  <a:pt x="881063" y="0"/>
                </a:moveTo>
                <a:lnTo>
                  <a:pt x="5153933" y="0"/>
                </a:lnTo>
                <a:lnTo>
                  <a:pt x="5153933" y="1762126"/>
                </a:lnTo>
                <a:lnTo>
                  <a:pt x="881063" y="1762125"/>
                </a:lnTo>
                <a:cubicBezTo>
                  <a:pt x="455290" y="1762125"/>
                  <a:pt x="100056" y="1460113"/>
                  <a:pt x="17900" y="1058627"/>
                </a:cubicBezTo>
                <a:lnTo>
                  <a:pt x="0" y="881063"/>
                </a:lnTo>
                <a:lnTo>
                  <a:pt x="17900" y="703498"/>
                </a:lnTo>
                <a:cubicBezTo>
                  <a:pt x="100056" y="302012"/>
                  <a:pt x="455290" y="0"/>
                  <a:pt x="881063" y="0"/>
                </a:cubicBezTo>
                <a:close/>
              </a:path>
            </a:pathLst>
          </a:custGeom>
          <a:noFill/>
          <a:ln>
            <a:solidFill>
              <a:schemeClr val="bg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a:extLst>
              <a:ext uri="{FF2B5EF4-FFF2-40B4-BE49-F238E27FC236}">
                <a16:creationId xmlns:a16="http://schemas.microsoft.com/office/drawing/2014/main" xmlns="" id="{156F0013-6444-4BD9-B4E6-628484CA9613}"/>
              </a:ext>
            </a:extLst>
          </p:cNvPr>
          <p:cNvSpPr/>
          <p:nvPr/>
        </p:nvSpPr>
        <p:spPr>
          <a:xfrm>
            <a:off x="6124377" y="1909905"/>
            <a:ext cx="2067571" cy="2067571"/>
          </a:xfrm>
          <a:prstGeom prst="ellipse">
            <a:avLst/>
          </a:prstGeom>
          <a:blipFill rotWithShape="1">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任意多边形: 形状 13">
            <a:extLst>
              <a:ext uri="{FF2B5EF4-FFF2-40B4-BE49-F238E27FC236}">
                <a16:creationId xmlns:a16="http://schemas.microsoft.com/office/drawing/2014/main" xmlns="" id="{5C31E1D1-2309-43DD-9942-5DA7E25C595C}"/>
              </a:ext>
            </a:extLst>
          </p:cNvPr>
          <p:cNvSpPr/>
          <p:nvPr/>
        </p:nvSpPr>
        <p:spPr>
          <a:xfrm rot="10800000" flipH="1">
            <a:off x="3611833" y="4011156"/>
            <a:ext cx="7409439" cy="2283767"/>
          </a:xfrm>
          <a:custGeom>
            <a:avLst/>
            <a:gdLst>
              <a:gd name="connsiteX0" fmla="*/ 0 w 5153933"/>
              <a:gd name="connsiteY0" fmla="*/ 881062 h 1762126"/>
              <a:gd name="connsiteX1" fmla="*/ 0 w 5153933"/>
              <a:gd name="connsiteY1" fmla="*/ 881063 h 1762126"/>
              <a:gd name="connsiteX2" fmla="*/ 0 w 5153933"/>
              <a:gd name="connsiteY2" fmla="*/ 881063 h 1762126"/>
              <a:gd name="connsiteX3" fmla="*/ 881063 w 5153933"/>
              <a:gd name="connsiteY3" fmla="*/ 0 h 1762126"/>
              <a:gd name="connsiteX4" fmla="*/ 5153933 w 5153933"/>
              <a:gd name="connsiteY4" fmla="*/ 0 h 1762126"/>
              <a:gd name="connsiteX5" fmla="*/ 5153933 w 5153933"/>
              <a:gd name="connsiteY5" fmla="*/ 1762126 h 1762126"/>
              <a:gd name="connsiteX6" fmla="*/ 881063 w 5153933"/>
              <a:gd name="connsiteY6" fmla="*/ 1762125 h 1762126"/>
              <a:gd name="connsiteX7" fmla="*/ 17900 w 5153933"/>
              <a:gd name="connsiteY7" fmla="*/ 1058627 h 1762126"/>
              <a:gd name="connsiteX8" fmla="*/ 0 w 5153933"/>
              <a:gd name="connsiteY8" fmla="*/ 881063 h 1762126"/>
              <a:gd name="connsiteX9" fmla="*/ 17900 w 5153933"/>
              <a:gd name="connsiteY9" fmla="*/ 703498 h 1762126"/>
              <a:gd name="connsiteX10" fmla="*/ 881063 w 5153933"/>
              <a:gd name="connsiteY10" fmla="*/ 0 h 1762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53933" h="1762126">
                <a:moveTo>
                  <a:pt x="0" y="881062"/>
                </a:moveTo>
                <a:lnTo>
                  <a:pt x="0" y="881063"/>
                </a:lnTo>
                <a:lnTo>
                  <a:pt x="0" y="881063"/>
                </a:lnTo>
                <a:close/>
                <a:moveTo>
                  <a:pt x="881063" y="0"/>
                </a:moveTo>
                <a:lnTo>
                  <a:pt x="5153933" y="0"/>
                </a:lnTo>
                <a:lnTo>
                  <a:pt x="5153933" y="1762126"/>
                </a:lnTo>
                <a:lnTo>
                  <a:pt x="881063" y="1762125"/>
                </a:lnTo>
                <a:cubicBezTo>
                  <a:pt x="455290" y="1762125"/>
                  <a:pt x="100056" y="1460113"/>
                  <a:pt x="17900" y="1058627"/>
                </a:cubicBezTo>
                <a:lnTo>
                  <a:pt x="0" y="881063"/>
                </a:lnTo>
                <a:lnTo>
                  <a:pt x="17900" y="703498"/>
                </a:lnTo>
                <a:cubicBezTo>
                  <a:pt x="100056" y="302012"/>
                  <a:pt x="455290" y="0"/>
                  <a:pt x="881063" y="0"/>
                </a:cubicBezTo>
                <a:close/>
              </a:path>
            </a:pathLst>
          </a:custGeom>
          <a:noFill/>
          <a:ln>
            <a:solidFill>
              <a:schemeClr val="bg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a:extLst>
              <a:ext uri="{FF2B5EF4-FFF2-40B4-BE49-F238E27FC236}">
                <a16:creationId xmlns:a16="http://schemas.microsoft.com/office/drawing/2014/main" xmlns="" id="{489FE53F-7874-4B38-99B0-92EA27ACA055}"/>
              </a:ext>
            </a:extLst>
          </p:cNvPr>
          <p:cNvSpPr/>
          <p:nvPr/>
        </p:nvSpPr>
        <p:spPr>
          <a:xfrm>
            <a:off x="3851037" y="4238005"/>
            <a:ext cx="1830070" cy="1830070"/>
          </a:xfrm>
          <a:prstGeom prst="ellipse">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081630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1000"/>
                                        <p:tgtEl>
                                          <p:spTgt spid="24"/>
                                        </p:tgtEl>
                                      </p:cBhvr>
                                    </p:animEffect>
                                    <p:anim calcmode="lin" valueType="num">
                                      <p:cBhvr>
                                        <p:cTn id="8" dur="1000" fill="hold"/>
                                        <p:tgtEl>
                                          <p:spTgt spid="24"/>
                                        </p:tgtEl>
                                        <p:attrNameLst>
                                          <p:attrName>ppt_x</p:attrName>
                                        </p:attrNameLst>
                                      </p:cBhvr>
                                      <p:tavLst>
                                        <p:tav tm="0">
                                          <p:val>
                                            <p:strVal val="#ppt_x"/>
                                          </p:val>
                                        </p:tav>
                                        <p:tav tm="100000">
                                          <p:val>
                                            <p:strVal val="#ppt_x"/>
                                          </p:val>
                                        </p:tav>
                                      </p:tavLst>
                                    </p:anim>
                                    <p:anim calcmode="lin" valueType="num">
                                      <p:cBhvr>
                                        <p:cTn id="9" dur="1000" fill="hold"/>
                                        <p:tgtEl>
                                          <p:spTgt spid="24"/>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7" presetClass="entr" presetSubtype="8"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ppt_x</p:attrName>
                                        </p:attrNameLst>
                                      </p:cBhvr>
                                      <p:tavLst>
                                        <p:tav tm="0">
                                          <p:val>
                                            <p:strVal val="#ppt_x-#ppt_w/2"/>
                                          </p:val>
                                        </p:tav>
                                        <p:tav tm="100000">
                                          <p:val>
                                            <p:strVal val="#ppt_x"/>
                                          </p:val>
                                        </p:tav>
                                      </p:tavLst>
                                    </p:anim>
                                    <p:anim calcmode="lin" valueType="num">
                                      <p:cBhvr>
                                        <p:cTn id="14" dur="500" fill="hold"/>
                                        <p:tgtEl>
                                          <p:spTgt spid="11"/>
                                        </p:tgtEl>
                                        <p:attrNameLst>
                                          <p:attrName>ppt_y</p:attrName>
                                        </p:attrNameLst>
                                      </p:cBhvr>
                                      <p:tavLst>
                                        <p:tav tm="0">
                                          <p:val>
                                            <p:strVal val="#ppt_y"/>
                                          </p:val>
                                        </p:tav>
                                        <p:tav tm="100000">
                                          <p:val>
                                            <p:strVal val="#ppt_y"/>
                                          </p:val>
                                        </p:tav>
                                      </p:tavLst>
                                    </p:anim>
                                    <p:anim calcmode="lin" valueType="num">
                                      <p:cBhvr>
                                        <p:cTn id="15" dur="500" fill="hold"/>
                                        <p:tgtEl>
                                          <p:spTgt spid="11"/>
                                        </p:tgtEl>
                                        <p:attrNameLst>
                                          <p:attrName>ppt_w</p:attrName>
                                        </p:attrNameLst>
                                      </p:cBhvr>
                                      <p:tavLst>
                                        <p:tav tm="0">
                                          <p:val>
                                            <p:fltVal val="0"/>
                                          </p:val>
                                        </p:tav>
                                        <p:tav tm="100000">
                                          <p:val>
                                            <p:strVal val="#ppt_w"/>
                                          </p:val>
                                        </p:tav>
                                      </p:tavLst>
                                    </p:anim>
                                    <p:anim calcmode="lin" valueType="num">
                                      <p:cBhvr>
                                        <p:cTn id="16" dur="500" fill="hold"/>
                                        <p:tgtEl>
                                          <p:spTgt spid="11"/>
                                        </p:tgtEl>
                                        <p:attrNameLst>
                                          <p:attrName>ppt_h</p:attrName>
                                        </p:attrNameLst>
                                      </p:cBhvr>
                                      <p:tavLst>
                                        <p:tav tm="0">
                                          <p:val>
                                            <p:strVal val="#ppt_h"/>
                                          </p:val>
                                        </p:tav>
                                        <p:tav tm="100000">
                                          <p:val>
                                            <p:strVal val="#ppt_h"/>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1000"/>
                                        <p:tgtEl>
                                          <p:spTgt spid="25"/>
                                        </p:tgtEl>
                                      </p:cBhvr>
                                    </p:animEffect>
                                    <p:anim calcmode="lin" valueType="num">
                                      <p:cBhvr>
                                        <p:cTn id="20" dur="1000" fill="hold"/>
                                        <p:tgtEl>
                                          <p:spTgt spid="25"/>
                                        </p:tgtEl>
                                        <p:attrNameLst>
                                          <p:attrName>ppt_x</p:attrName>
                                        </p:attrNameLst>
                                      </p:cBhvr>
                                      <p:tavLst>
                                        <p:tav tm="0">
                                          <p:val>
                                            <p:strVal val="#ppt_x"/>
                                          </p:val>
                                        </p:tav>
                                        <p:tav tm="100000">
                                          <p:val>
                                            <p:strVal val="#ppt_x"/>
                                          </p:val>
                                        </p:tav>
                                      </p:tavLst>
                                    </p:anim>
                                    <p:anim calcmode="lin" valueType="num">
                                      <p:cBhvr>
                                        <p:cTn id="21" dur="1000" fill="hold"/>
                                        <p:tgtEl>
                                          <p:spTgt spid="25"/>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3">
                                            <p:txEl>
                                              <p:pRg st="0" end="0"/>
                                            </p:txEl>
                                          </p:spTgt>
                                        </p:tgtEl>
                                        <p:attrNameLst>
                                          <p:attrName>style.visibility</p:attrName>
                                        </p:attrNameLst>
                                      </p:cBhvr>
                                      <p:to>
                                        <p:strVal val="visible"/>
                                      </p:to>
                                    </p:set>
                                    <p:animEffect transition="in" filter="fade">
                                      <p:cBhvr>
                                        <p:cTn id="24" dur="1000"/>
                                        <p:tgtEl>
                                          <p:spTgt spid="3">
                                            <p:txEl>
                                              <p:pRg st="0" end="0"/>
                                            </p:txEl>
                                          </p:spTgt>
                                        </p:tgtEl>
                                      </p:cBhvr>
                                    </p:animEffect>
                                    <p:anim calcmode="lin" valueType="num">
                                      <p:cBhvr>
                                        <p:cTn id="25"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3">
                                            <p:txEl>
                                              <p:pRg st="0" end="0"/>
                                            </p:txEl>
                                          </p:spTgt>
                                        </p:tgtEl>
                                        <p:attrNameLst>
                                          <p:attrName>ppt_y</p:attrName>
                                        </p:attrNameLst>
                                      </p:cBhvr>
                                      <p:tavLst>
                                        <p:tav tm="0">
                                          <p:val>
                                            <p:strVal val="#ppt_y+.1"/>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additive="base">
                                        <p:cTn id="29" dur="500" fill="hold"/>
                                        <p:tgtEl>
                                          <p:spTgt spid="13"/>
                                        </p:tgtEl>
                                        <p:attrNameLst>
                                          <p:attrName>ppt_x</p:attrName>
                                        </p:attrNameLst>
                                      </p:cBhvr>
                                      <p:tavLst>
                                        <p:tav tm="0">
                                          <p:val>
                                            <p:strVal val="0-#ppt_w/2"/>
                                          </p:val>
                                        </p:tav>
                                        <p:tav tm="100000">
                                          <p:val>
                                            <p:strVal val="#ppt_x"/>
                                          </p:val>
                                        </p:tav>
                                      </p:tavLst>
                                    </p:anim>
                                    <p:anim calcmode="lin" valueType="num">
                                      <p:cBhvr additive="base">
                                        <p:cTn id="30" dur="500" fill="hold"/>
                                        <p:tgtEl>
                                          <p:spTgt spid="13"/>
                                        </p:tgtEl>
                                        <p:attrNameLst>
                                          <p:attrName>ppt_y</p:attrName>
                                        </p:attrNameLst>
                                      </p:cBhvr>
                                      <p:tavLst>
                                        <p:tav tm="0">
                                          <p:val>
                                            <p:strVal val="#ppt_y"/>
                                          </p:val>
                                        </p:tav>
                                        <p:tav tm="100000">
                                          <p:val>
                                            <p:strVal val="#ppt_y"/>
                                          </p:val>
                                        </p:tav>
                                      </p:tavLst>
                                    </p:anim>
                                  </p:childTnLst>
                                </p:cTn>
                              </p:par>
                            </p:childTnLst>
                          </p:cTn>
                        </p:par>
                        <p:par>
                          <p:cTn id="31" fill="hold">
                            <p:stCondLst>
                              <p:cond delay="2000"/>
                            </p:stCondLst>
                            <p:childTnLst>
                              <p:par>
                                <p:cTn id="32" presetID="17" presetClass="entr" presetSubtype="8" fill="hold" grpId="0" nodeType="afterEffect">
                                  <p:stCondLst>
                                    <p:cond delay="0"/>
                                  </p:stCondLst>
                                  <p:childTnLst>
                                    <p:set>
                                      <p:cBhvr>
                                        <p:cTn id="33" dur="1" fill="hold">
                                          <p:stCondLst>
                                            <p:cond delay="0"/>
                                          </p:stCondLst>
                                        </p:cTn>
                                        <p:tgtEl>
                                          <p:spTgt spid="14"/>
                                        </p:tgtEl>
                                        <p:attrNameLst>
                                          <p:attrName>style.visibility</p:attrName>
                                        </p:attrNameLst>
                                      </p:cBhvr>
                                      <p:to>
                                        <p:strVal val="visible"/>
                                      </p:to>
                                    </p:set>
                                    <p:anim calcmode="lin" valueType="num">
                                      <p:cBhvr>
                                        <p:cTn id="34" dur="500" fill="hold"/>
                                        <p:tgtEl>
                                          <p:spTgt spid="14"/>
                                        </p:tgtEl>
                                        <p:attrNameLst>
                                          <p:attrName>ppt_x</p:attrName>
                                        </p:attrNameLst>
                                      </p:cBhvr>
                                      <p:tavLst>
                                        <p:tav tm="0">
                                          <p:val>
                                            <p:strVal val="#ppt_x-#ppt_w/2"/>
                                          </p:val>
                                        </p:tav>
                                        <p:tav tm="100000">
                                          <p:val>
                                            <p:strVal val="#ppt_x"/>
                                          </p:val>
                                        </p:tav>
                                      </p:tavLst>
                                    </p:anim>
                                    <p:anim calcmode="lin" valueType="num">
                                      <p:cBhvr>
                                        <p:cTn id="35" dur="500" fill="hold"/>
                                        <p:tgtEl>
                                          <p:spTgt spid="14"/>
                                        </p:tgtEl>
                                        <p:attrNameLst>
                                          <p:attrName>ppt_y</p:attrName>
                                        </p:attrNameLst>
                                      </p:cBhvr>
                                      <p:tavLst>
                                        <p:tav tm="0">
                                          <p:val>
                                            <p:strVal val="#ppt_y"/>
                                          </p:val>
                                        </p:tav>
                                        <p:tav tm="100000">
                                          <p:val>
                                            <p:strVal val="#ppt_y"/>
                                          </p:val>
                                        </p:tav>
                                      </p:tavLst>
                                    </p:anim>
                                    <p:anim calcmode="lin" valueType="num">
                                      <p:cBhvr>
                                        <p:cTn id="36" dur="500" fill="hold"/>
                                        <p:tgtEl>
                                          <p:spTgt spid="14"/>
                                        </p:tgtEl>
                                        <p:attrNameLst>
                                          <p:attrName>ppt_w</p:attrName>
                                        </p:attrNameLst>
                                      </p:cBhvr>
                                      <p:tavLst>
                                        <p:tav tm="0">
                                          <p:val>
                                            <p:fltVal val="0"/>
                                          </p:val>
                                        </p:tav>
                                        <p:tav tm="100000">
                                          <p:val>
                                            <p:strVal val="#ppt_w"/>
                                          </p:val>
                                        </p:tav>
                                      </p:tavLst>
                                    </p:anim>
                                    <p:anim calcmode="lin" valueType="num">
                                      <p:cBhvr>
                                        <p:cTn id="37" dur="500" fill="hold"/>
                                        <p:tgtEl>
                                          <p:spTgt spid="14"/>
                                        </p:tgtEl>
                                        <p:attrNameLst>
                                          <p:attrName>ppt_h</p:attrName>
                                        </p:attrNameLst>
                                      </p:cBhvr>
                                      <p:tavLst>
                                        <p:tav tm="0">
                                          <p:val>
                                            <p:strVal val="#ppt_h"/>
                                          </p:val>
                                        </p:tav>
                                        <p:tav tm="100000">
                                          <p:val>
                                            <p:strVal val="#ppt_h"/>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1000"/>
                                        <p:tgtEl>
                                          <p:spTgt spid="4"/>
                                        </p:tgtEl>
                                      </p:cBhvr>
                                    </p:animEffect>
                                    <p:anim calcmode="lin" valueType="num">
                                      <p:cBhvr>
                                        <p:cTn id="43" dur="1000" fill="hold"/>
                                        <p:tgtEl>
                                          <p:spTgt spid="4"/>
                                        </p:tgtEl>
                                        <p:attrNameLst>
                                          <p:attrName>ppt_x</p:attrName>
                                        </p:attrNameLst>
                                      </p:cBhvr>
                                      <p:tavLst>
                                        <p:tav tm="0">
                                          <p:val>
                                            <p:strVal val="#ppt_x"/>
                                          </p:val>
                                        </p:tav>
                                        <p:tav tm="100000">
                                          <p:val>
                                            <p:strVal val="#ppt_x"/>
                                          </p:val>
                                        </p:tav>
                                      </p:tavLst>
                                    </p:anim>
                                    <p:anim calcmode="lin" valueType="num">
                                      <p:cBhvr>
                                        <p:cTn id="44" dur="1000" fill="hold"/>
                                        <p:tgtEl>
                                          <p:spTgt spid="4"/>
                                        </p:tgtEl>
                                        <p:attrNameLst>
                                          <p:attrName>ppt_y</p:attrName>
                                        </p:attrNameLst>
                                      </p:cBhvr>
                                      <p:tavLst>
                                        <p:tav tm="0">
                                          <p:val>
                                            <p:strVal val="#ppt_y+.1"/>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500" fill="hold"/>
                                        <p:tgtEl>
                                          <p:spTgt spid="15"/>
                                        </p:tgtEl>
                                        <p:attrNameLst>
                                          <p:attrName>ppt_x</p:attrName>
                                        </p:attrNameLst>
                                      </p:cBhvr>
                                      <p:tavLst>
                                        <p:tav tm="0">
                                          <p:val>
                                            <p:strVal val="0-#ppt_w/2"/>
                                          </p:val>
                                        </p:tav>
                                        <p:tav tm="100000">
                                          <p:val>
                                            <p:strVal val="#ppt_x"/>
                                          </p:val>
                                        </p:tav>
                                      </p:tavLst>
                                    </p:anim>
                                    <p:anim calcmode="lin" valueType="num">
                                      <p:cBhvr additive="base">
                                        <p:cTn id="48" dur="500" fill="hold"/>
                                        <p:tgtEl>
                                          <p:spTgt spid="1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24" grpId="0"/>
      <p:bldP spid="25" grpId="0"/>
      <p:bldP spid="11" grpId="0" bldLvl="0" animBg="1"/>
      <p:bldP spid="13" grpId="0" animBg="1"/>
      <p:bldP spid="14" grpId="0" bldLvl="0" animBg="1"/>
      <p:bldP spid="1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72D41CC-4B3F-45BB-9B88-0A5051201B2D}"/>
              </a:ext>
            </a:extLst>
          </p:cNvPr>
          <p:cNvSpPr>
            <a:spLocks noGrp="1"/>
          </p:cNvSpPr>
          <p:nvPr>
            <p:ph type="title"/>
          </p:nvPr>
        </p:nvSpPr>
        <p:spPr>
          <a:xfrm>
            <a:off x="-3330039" y="-125547"/>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sp>
        <p:nvSpPr>
          <p:cNvPr id="5" name="矩形 4">
            <a:extLst>
              <a:ext uri="{FF2B5EF4-FFF2-40B4-BE49-F238E27FC236}">
                <a16:creationId xmlns:a16="http://schemas.microsoft.com/office/drawing/2014/main" xmlns="" id="{24AA5D41-76DF-4024-B73C-B8F20D5E804C}"/>
              </a:ext>
            </a:extLst>
          </p:cNvPr>
          <p:cNvSpPr/>
          <p:nvPr/>
        </p:nvSpPr>
        <p:spPr>
          <a:xfrm>
            <a:off x="4744545" y="2136771"/>
            <a:ext cx="6096000" cy="416909"/>
          </a:xfrm>
          <a:prstGeom prst="rect">
            <a:avLst/>
          </a:prstGeom>
        </p:spPr>
        <p:txBody>
          <a:bodyPr>
            <a:spAutoFit/>
          </a:bodyPr>
          <a:lstStyle/>
          <a:p>
            <a:pPr lvl="0">
              <a:lnSpc>
                <a:spcPct val="130000"/>
              </a:lnSpc>
            </a:pPr>
            <a:r>
              <a:rPr lang="zh-CN" altLang="en-US" kern="100" dirty="0">
                <a:solidFill>
                  <a:schemeClr val="bg1"/>
                </a:solidFill>
                <a:cs typeface="+mn-ea"/>
                <a:sym typeface="+mn-lt"/>
              </a:rPr>
              <a:t>一种求</a:t>
            </a:r>
            <a:r>
              <a:rPr lang="en-US" altLang="zh-CN" kern="100" dirty="0">
                <a:solidFill>
                  <a:schemeClr val="bg1"/>
                </a:solidFill>
                <a:cs typeface="+mn-ea"/>
                <a:sym typeface="+mn-lt"/>
              </a:rPr>
              <a:t>Hash</a:t>
            </a:r>
            <a:r>
              <a:rPr lang="zh-CN" altLang="en-US" kern="100" dirty="0">
                <a:solidFill>
                  <a:schemeClr val="bg1"/>
                </a:solidFill>
                <a:cs typeface="+mn-ea"/>
                <a:sym typeface="+mn-lt"/>
              </a:rPr>
              <a:t>值的加密算法。</a:t>
            </a:r>
          </a:p>
        </p:txBody>
      </p:sp>
      <p:grpSp>
        <p:nvGrpSpPr>
          <p:cNvPr id="4" name="组合 3">
            <a:extLst>
              <a:ext uri="{FF2B5EF4-FFF2-40B4-BE49-F238E27FC236}">
                <a16:creationId xmlns:a16="http://schemas.microsoft.com/office/drawing/2014/main" xmlns="" id="{CF9A0BDA-16FA-4ED6-9227-0E5A7BB7CDDB}"/>
              </a:ext>
            </a:extLst>
          </p:cNvPr>
          <p:cNvGrpSpPr/>
          <p:nvPr/>
        </p:nvGrpSpPr>
        <p:grpSpPr>
          <a:xfrm>
            <a:off x="1814532" y="2014311"/>
            <a:ext cx="1875075" cy="814331"/>
            <a:chOff x="1461092" y="2435674"/>
            <a:chExt cx="2083026" cy="904643"/>
          </a:xfrm>
        </p:grpSpPr>
        <p:sp>
          <p:nvSpPr>
            <p:cNvPr id="9" name="Freeform: Shape 50">
              <a:extLst>
                <a:ext uri="{FF2B5EF4-FFF2-40B4-BE49-F238E27FC236}">
                  <a16:creationId xmlns:a16="http://schemas.microsoft.com/office/drawing/2014/main" xmlns="" id="{2BD096D3-FCC8-499B-8955-9344FBEA220E}"/>
                </a:ext>
              </a:extLst>
            </p:cNvPr>
            <p:cNvSpPr>
              <a:spLocks/>
            </p:cNvSpPr>
            <p:nvPr/>
          </p:nvSpPr>
          <p:spPr bwMode="auto">
            <a:xfrm>
              <a:off x="1461092" y="2435674"/>
              <a:ext cx="916770" cy="904643"/>
            </a:xfrm>
            <a:custGeom>
              <a:avLst/>
              <a:gdLst>
                <a:gd name="T0" fmla="*/ 130 w 236"/>
                <a:gd name="T1" fmla="*/ 1 h 236"/>
                <a:gd name="T2" fmla="*/ 118 w 236"/>
                <a:gd name="T3" fmla="*/ 0 h 236"/>
                <a:gd name="T4" fmla="*/ 30 w 236"/>
                <a:gd name="T5" fmla="*/ 40 h 236"/>
                <a:gd name="T6" fmla="*/ 68 w 236"/>
                <a:gd name="T7" fmla="*/ 105 h 236"/>
                <a:gd name="T8" fmla="*/ 130 w 236"/>
                <a:gd name="T9" fmla="*/ 1 h 236"/>
                <a:gd name="T10" fmla="*/ 20 w 236"/>
                <a:gd name="T11" fmla="*/ 52 h 236"/>
                <a:gd name="T12" fmla="*/ 0 w 236"/>
                <a:gd name="T13" fmla="*/ 118 h 236"/>
                <a:gd name="T14" fmla="*/ 5 w 236"/>
                <a:gd name="T15" fmla="*/ 153 h 236"/>
                <a:gd name="T16" fmla="*/ 81 w 236"/>
                <a:gd name="T17" fmla="*/ 153 h 236"/>
                <a:gd name="T18" fmla="*/ 20 w 236"/>
                <a:gd name="T19" fmla="*/ 52 h 236"/>
                <a:gd name="T20" fmla="*/ 225 w 236"/>
                <a:gd name="T21" fmla="*/ 68 h 236"/>
                <a:gd name="T22" fmla="*/ 145 w 236"/>
                <a:gd name="T23" fmla="*/ 3 h 236"/>
                <a:gd name="T24" fmla="*/ 106 w 236"/>
                <a:gd name="T25" fmla="*/ 68 h 236"/>
                <a:gd name="T26" fmla="*/ 225 w 236"/>
                <a:gd name="T27" fmla="*/ 68 h 236"/>
                <a:gd name="T28" fmla="*/ 130 w 236"/>
                <a:gd name="T29" fmla="*/ 167 h 236"/>
                <a:gd name="T30" fmla="*/ 11 w 236"/>
                <a:gd name="T31" fmla="*/ 167 h 236"/>
                <a:gd name="T32" fmla="*/ 96 w 236"/>
                <a:gd name="T33" fmla="*/ 234 h 236"/>
                <a:gd name="T34" fmla="*/ 93 w 236"/>
                <a:gd name="T35" fmla="*/ 232 h 236"/>
                <a:gd name="T36" fmla="*/ 130 w 236"/>
                <a:gd name="T37" fmla="*/ 167 h 236"/>
                <a:gd name="T38" fmla="*/ 230 w 236"/>
                <a:gd name="T39" fmla="*/ 82 h 236"/>
                <a:gd name="T40" fmla="*/ 155 w 236"/>
                <a:gd name="T41" fmla="*/ 82 h 236"/>
                <a:gd name="T42" fmla="*/ 215 w 236"/>
                <a:gd name="T43" fmla="*/ 186 h 236"/>
                <a:gd name="T44" fmla="*/ 236 w 236"/>
                <a:gd name="T45" fmla="*/ 118 h 236"/>
                <a:gd name="T46" fmla="*/ 230 w 236"/>
                <a:gd name="T47" fmla="*/ 82 h 236"/>
                <a:gd name="T48" fmla="*/ 108 w 236"/>
                <a:gd name="T49" fmla="*/ 236 h 236"/>
                <a:gd name="T50" fmla="*/ 118 w 236"/>
                <a:gd name="T51" fmla="*/ 236 h 236"/>
                <a:gd name="T52" fmla="*/ 205 w 236"/>
                <a:gd name="T53" fmla="*/ 198 h 236"/>
                <a:gd name="T54" fmla="*/ 167 w 236"/>
                <a:gd name="T55" fmla="*/ 132 h 236"/>
                <a:gd name="T56" fmla="*/ 108 w 236"/>
                <a:gd name="T57" fmla="*/ 236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6" h="236">
                  <a:moveTo>
                    <a:pt x="130" y="1"/>
                  </a:moveTo>
                  <a:cubicBezTo>
                    <a:pt x="126" y="0"/>
                    <a:pt x="122" y="0"/>
                    <a:pt x="118" y="0"/>
                  </a:cubicBezTo>
                  <a:cubicBezTo>
                    <a:pt x="83" y="0"/>
                    <a:pt x="51" y="16"/>
                    <a:pt x="30" y="40"/>
                  </a:cubicBezTo>
                  <a:cubicBezTo>
                    <a:pt x="68" y="105"/>
                    <a:pt x="68" y="105"/>
                    <a:pt x="68" y="105"/>
                  </a:cubicBezTo>
                  <a:lnTo>
                    <a:pt x="130" y="1"/>
                  </a:lnTo>
                  <a:close/>
                  <a:moveTo>
                    <a:pt x="20" y="52"/>
                  </a:moveTo>
                  <a:cubicBezTo>
                    <a:pt x="7" y="71"/>
                    <a:pt x="0" y="94"/>
                    <a:pt x="0" y="118"/>
                  </a:cubicBezTo>
                  <a:cubicBezTo>
                    <a:pt x="0" y="130"/>
                    <a:pt x="2" y="142"/>
                    <a:pt x="5" y="153"/>
                  </a:cubicBezTo>
                  <a:cubicBezTo>
                    <a:pt x="81" y="153"/>
                    <a:pt x="81" y="153"/>
                    <a:pt x="81" y="153"/>
                  </a:cubicBezTo>
                  <a:lnTo>
                    <a:pt x="20" y="52"/>
                  </a:lnTo>
                  <a:close/>
                  <a:moveTo>
                    <a:pt x="225" y="68"/>
                  </a:moveTo>
                  <a:cubicBezTo>
                    <a:pt x="210" y="36"/>
                    <a:pt x="180" y="11"/>
                    <a:pt x="145" y="3"/>
                  </a:cubicBezTo>
                  <a:cubicBezTo>
                    <a:pt x="106" y="68"/>
                    <a:pt x="106" y="68"/>
                    <a:pt x="106" y="68"/>
                  </a:cubicBezTo>
                  <a:lnTo>
                    <a:pt x="225" y="68"/>
                  </a:lnTo>
                  <a:close/>
                  <a:moveTo>
                    <a:pt x="130" y="167"/>
                  </a:moveTo>
                  <a:cubicBezTo>
                    <a:pt x="11" y="167"/>
                    <a:pt x="11" y="167"/>
                    <a:pt x="11" y="167"/>
                  </a:cubicBezTo>
                  <a:cubicBezTo>
                    <a:pt x="26" y="201"/>
                    <a:pt x="58" y="227"/>
                    <a:pt x="96" y="234"/>
                  </a:cubicBezTo>
                  <a:cubicBezTo>
                    <a:pt x="93" y="232"/>
                    <a:pt x="93" y="232"/>
                    <a:pt x="93" y="232"/>
                  </a:cubicBezTo>
                  <a:lnTo>
                    <a:pt x="130" y="167"/>
                  </a:lnTo>
                  <a:close/>
                  <a:moveTo>
                    <a:pt x="230" y="82"/>
                  </a:moveTo>
                  <a:cubicBezTo>
                    <a:pt x="155" y="82"/>
                    <a:pt x="155" y="82"/>
                    <a:pt x="155" y="82"/>
                  </a:cubicBezTo>
                  <a:cubicBezTo>
                    <a:pt x="215" y="186"/>
                    <a:pt x="215" y="186"/>
                    <a:pt x="215" y="186"/>
                  </a:cubicBezTo>
                  <a:cubicBezTo>
                    <a:pt x="228" y="167"/>
                    <a:pt x="236" y="143"/>
                    <a:pt x="236" y="118"/>
                  </a:cubicBezTo>
                  <a:cubicBezTo>
                    <a:pt x="236" y="106"/>
                    <a:pt x="234" y="94"/>
                    <a:pt x="230" y="82"/>
                  </a:cubicBezTo>
                  <a:close/>
                  <a:moveTo>
                    <a:pt x="108" y="236"/>
                  </a:moveTo>
                  <a:cubicBezTo>
                    <a:pt x="111" y="236"/>
                    <a:pt x="115" y="236"/>
                    <a:pt x="118" y="236"/>
                  </a:cubicBezTo>
                  <a:cubicBezTo>
                    <a:pt x="152" y="236"/>
                    <a:pt x="183" y="221"/>
                    <a:pt x="205" y="198"/>
                  </a:cubicBezTo>
                  <a:cubicBezTo>
                    <a:pt x="167" y="132"/>
                    <a:pt x="167" y="132"/>
                    <a:pt x="167" y="132"/>
                  </a:cubicBezTo>
                  <a:lnTo>
                    <a:pt x="108" y="236"/>
                  </a:lnTo>
                  <a:close/>
                </a:path>
              </a:pathLst>
            </a:custGeom>
            <a:solidFill>
              <a:schemeClr val="bg1"/>
            </a:solidFill>
            <a:ln>
              <a:noFill/>
            </a:ln>
            <a:extLst/>
          </p:spPr>
          <p:txBody>
            <a:bodyPr anchor="ctr"/>
            <a:lstStyle/>
            <a:p>
              <a:pPr algn="ctr"/>
              <a:endParaRPr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矩形 9">
              <a:extLst>
                <a:ext uri="{FF2B5EF4-FFF2-40B4-BE49-F238E27FC236}">
                  <a16:creationId xmlns:a16="http://schemas.microsoft.com/office/drawing/2014/main" xmlns="" id="{D0A2D451-8D6C-4DFB-86CB-B2A1DEFDAA3A}"/>
                </a:ext>
              </a:extLst>
            </p:cNvPr>
            <p:cNvSpPr/>
            <p:nvPr/>
          </p:nvSpPr>
          <p:spPr>
            <a:xfrm>
              <a:off x="2423298" y="2658586"/>
              <a:ext cx="1120820" cy="414985"/>
            </a:xfrm>
            <a:prstGeom prst="rect">
              <a:avLst/>
            </a:prstGeom>
          </p:spPr>
          <p:txBody>
            <a:bodyPr wrap="none">
              <a:spAutoFit/>
            </a:bodyPr>
            <a:lstStyle/>
            <a:p>
              <a:pPr lvl="0">
                <a:lnSpc>
                  <a:spcPct val="130000"/>
                </a:lnSpc>
              </a:pPr>
              <a:r>
                <a:rPr lang="en-US" altLang="zh-CN" b="1" kern="100" dirty="0">
                  <a:solidFill>
                    <a:schemeClr val="bg1"/>
                  </a:solidFill>
                  <a:cs typeface="+mn-ea"/>
                  <a:sym typeface="+mn-lt"/>
                </a:rPr>
                <a:t>SHA256</a:t>
              </a:r>
              <a:r>
                <a:rPr lang="en-US" altLang="zh-CN" kern="100" dirty="0">
                  <a:solidFill>
                    <a:schemeClr val="bg1"/>
                  </a:solidFill>
                  <a:cs typeface="+mn-ea"/>
                  <a:sym typeface="+mn-lt"/>
                </a:rPr>
                <a:t> </a:t>
              </a:r>
            </a:p>
          </p:txBody>
        </p:sp>
      </p:grpSp>
      <p:sp>
        <p:nvSpPr>
          <p:cNvPr id="3" name="文本占位符 2">
            <a:extLst>
              <a:ext uri="{FF2B5EF4-FFF2-40B4-BE49-F238E27FC236}">
                <a16:creationId xmlns:a16="http://schemas.microsoft.com/office/drawing/2014/main" xmlns="" id="{6783B893-52A4-4301-9B19-175BF0A6E295}"/>
              </a:ext>
            </a:extLst>
          </p:cNvPr>
          <p:cNvSpPr>
            <a:spLocks noGrp="1"/>
          </p:cNvSpPr>
          <p:nvPr>
            <p:ph type="body" idx="4294967295"/>
          </p:nvPr>
        </p:nvSpPr>
        <p:spPr>
          <a:xfrm>
            <a:off x="3914442" y="4398374"/>
            <a:ext cx="4972622" cy="2459626"/>
          </a:xfrm>
        </p:spPr>
        <p:txBody>
          <a:bodyPr>
            <a:normAutofit/>
          </a:bodyPr>
          <a:lstStyle/>
          <a:p>
            <a:pPr marL="0" lvl="0" indent="0" algn="just">
              <a:lnSpc>
                <a:spcPct val="130000"/>
              </a:lnSpc>
              <a:buNone/>
            </a:pPr>
            <a:r>
              <a:rPr lang="zh-CN" altLang="en-US" sz="1800" b="0" i="0" u="none" strike="noStrike" kern="100" baseline="0" dirty="0">
                <a:solidFill>
                  <a:schemeClr val="bg1">
                    <a:lumMod val="95000"/>
                  </a:schemeClr>
                </a:solidFill>
                <a:cs typeface="+mn-ea"/>
                <a:sym typeface="+mn-lt"/>
              </a:rPr>
              <a:t>将任何一串数据输入到</a:t>
            </a:r>
            <a:r>
              <a:rPr lang="en-US" altLang="zh-CN" sz="1800" b="0" i="0" u="none" strike="noStrike" kern="100" baseline="0" dirty="0">
                <a:solidFill>
                  <a:schemeClr val="bg1">
                    <a:lumMod val="95000"/>
                  </a:schemeClr>
                </a:solidFill>
                <a:cs typeface="+mn-ea"/>
                <a:sym typeface="+mn-lt"/>
              </a:rPr>
              <a:t>SHA256</a:t>
            </a:r>
            <a:r>
              <a:rPr lang="zh-CN" altLang="en-US" sz="1800" b="0" i="0" u="none" strike="noStrike" kern="100" baseline="0" dirty="0">
                <a:solidFill>
                  <a:schemeClr val="bg1">
                    <a:lumMod val="95000"/>
                  </a:schemeClr>
                </a:solidFill>
                <a:cs typeface="+mn-ea"/>
                <a:sym typeface="+mn-lt"/>
              </a:rPr>
              <a:t>将得到一个</a:t>
            </a:r>
            <a:r>
              <a:rPr lang="en-US" altLang="zh-CN" sz="1800" b="0" i="0" u="none" strike="noStrike" kern="100" baseline="0" dirty="0">
                <a:solidFill>
                  <a:schemeClr val="bg1">
                    <a:lumMod val="95000"/>
                  </a:schemeClr>
                </a:solidFill>
                <a:cs typeface="+mn-ea"/>
                <a:sym typeface="+mn-lt"/>
              </a:rPr>
              <a:t>256</a:t>
            </a:r>
            <a:r>
              <a:rPr lang="zh-CN" altLang="en-US" sz="1800" b="0" i="0" u="none" strike="noStrike" kern="100" baseline="0" dirty="0">
                <a:solidFill>
                  <a:schemeClr val="bg1">
                    <a:lumMod val="95000"/>
                  </a:schemeClr>
                </a:solidFill>
                <a:cs typeface="+mn-ea"/>
                <a:sym typeface="+mn-lt"/>
              </a:rPr>
              <a:t>位的</a:t>
            </a:r>
            <a:r>
              <a:rPr lang="en-US" altLang="zh-CN" sz="1800" b="0" i="0" u="none" strike="noStrike" kern="100" baseline="0" dirty="0">
                <a:solidFill>
                  <a:schemeClr val="bg1">
                    <a:lumMod val="95000"/>
                  </a:schemeClr>
                </a:solidFill>
                <a:cs typeface="+mn-ea"/>
                <a:sym typeface="+mn-lt"/>
              </a:rPr>
              <a:t>Hash</a:t>
            </a:r>
            <a:r>
              <a:rPr lang="zh-CN" altLang="en-US" sz="1800" b="0" i="0" u="none" strike="noStrike" kern="100" baseline="0" dirty="0">
                <a:solidFill>
                  <a:schemeClr val="bg1">
                    <a:lumMod val="95000"/>
                  </a:schemeClr>
                </a:solidFill>
                <a:cs typeface="+mn-ea"/>
                <a:sym typeface="+mn-lt"/>
              </a:rPr>
              <a:t>值（散列值）。其特点：相同的数据输入将得到相同的结果。输入数据只要稍有变化（比如一个</a:t>
            </a:r>
            <a:r>
              <a:rPr lang="en-US" altLang="zh-CN" sz="1800" b="0" i="0" u="none" strike="noStrike" kern="100" baseline="0" dirty="0">
                <a:solidFill>
                  <a:schemeClr val="bg1">
                    <a:lumMod val="95000"/>
                  </a:schemeClr>
                </a:solidFill>
                <a:cs typeface="+mn-ea"/>
                <a:sym typeface="+mn-lt"/>
              </a:rPr>
              <a:t>1</a:t>
            </a:r>
            <a:r>
              <a:rPr lang="zh-CN" altLang="en-US" sz="1800" b="0" i="0" u="none" strike="noStrike" kern="100" baseline="0" dirty="0">
                <a:solidFill>
                  <a:schemeClr val="bg1">
                    <a:lumMod val="95000"/>
                  </a:schemeClr>
                </a:solidFill>
                <a:cs typeface="+mn-ea"/>
                <a:sym typeface="+mn-lt"/>
              </a:rPr>
              <a:t>变成了</a:t>
            </a:r>
            <a:r>
              <a:rPr lang="en-US" altLang="zh-CN" sz="1800" b="0" i="0" u="none" strike="noStrike" kern="100" baseline="0" dirty="0">
                <a:solidFill>
                  <a:schemeClr val="bg1">
                    <a:lumMod val="95000"/>
                  </a:schemeClr>
                </a:solidFill>
                <a:cs typeface="+mn-ea"/>
                <a:sym typeface="+mn-lt"/>
              </a:rPr>
              <a:t>0</a:t>
            </a:r>
            <a:r>
              <a:rPr lang="zh-CN" altLang="en-US" sz="1800" kern="100" dirty="0">
                <a:solidFill>
                  <a:schemeClr val="bg1">
                    <a:lumMod val="95000"/>
                  </a:schemeClr>
                </a:solidFill>
                <a:cs typeface="+mn-ea"/>
                <a:sym typeface="+mn-lt"/>
              </a:rPr>
              <a:t>）</a:t>
            </a:r>
            <a:endParaRPr lang="zh-CN" altLang="en-US" sz="1800" b="0" i="0" u="none" strike="noStrike" kern="100" baseline="0" dirty="0">
              <a:solidFill>
                <a:schemeClr val="bg1">
                  <a:lumMod val="95000"/>
                </a:schemeClr>
              </a:solidFill>
              <a:cs typeface="+mn-ea"/>
              <a:sym typeface="+mn-lt"/>
            </a:endParaRPr>
          </a:p>
        </p:txBody>
      </p:sp>
      <p:grpSp>
        <p:nvGrpSpPr>
          <p:cNvPr id="11" name="组合 10">
            <a:extLst>
              <a:ext uri="{FF2B5EF4-FFF2-40B4-BE49-F238E27FC236}">
                <a16:creationId xmlns:a16="http://schemas.microsoft.com/office/drawing/2014/main" xmlns="" id="{ED8130C4-1B1B-4550-838A-22B8C62BB3C3}"/>
              </a:ext>
            </a:extLst>
          </p:cNvPr>
          <p:cNvGrpSpPr/>
          <p:nvPr/>
        </p:nvGrpSpPr>
        <p:grpSpPr>
          <a:xfrm>
            <a:off x="9004665" y="4705285"/>
            <a:ext cx="1907283" cy="805260"/>
            <a:chOff x="1461092" y="4809068"/>
            <a:chExt cx="2070202" cy="948266"/>
          </a:xfrm>
        </p:grpSpPr>
        <p:sp>
          <p:nvSpPr>
            <p:cNvPr id="6" name="矩形 5">
              <a:extLst>
                <a:ext uri="{FF2B5EF4-FFF2-40B4-BE49-F238E27FC236}">
                  <a16:creationId xmlns:a16="http://schemas.microsoft.com/office/drawing/2014/main" xmlns="" id="{091D71FC-CFE5-4F90-B9CF-7F7AC3C2193C}"/>
                </a:ext>
              </a:extLst>
            </p:cNvPr>
            <p:cNvSpPr/>
            <p:nvPr/>
          </p:nvSpPr>
          <p:spPr>
            <a:xfrm>
              <a:off x="2423298" y="5068468"/>
              <a:ext cx="1107996" cy="416909"/>
            </a:xfrm>
            <a:prstGeom prst="rect">
              <a:avLst/>
            </a:prstGeom>
          </p:spPr>
          <p:txBody>
            <a:bodyPr wrap="none">
              <a:spAutoFit/>
            </a:bodyPr>
            <a:lstStyle/>
            <a:p>
              <a:pPr lvl="0">
                <a:lnSpc>
                  <a:spcPct val="130000"/>
                </a:lnSpc>
              </a:pPr>
              <a:r>
                <a:rPr lang="zh-CN" altLang="en-US" b="1" kern="100" dirty="0">
                  <a:solidFill>
                    <a:schemeClr val="bg1"/>
                  </a:solidFill>
                  <a:cs typeface="+mn-ea"/>
                  <a:sym typeface="+mn-lt"/>
                </a:rPr>
                <a:t>工作原理</a:t>
              </a:r>
            </a:p>
          </p:txBody>
        </p:sp>
        <p:sp>
          <p:nvSpPr>
            <p:cNvPr id="23" name="Freeform: Shape 48">
              <a:extLst>
                <a:ext uri="{FF2B5EF4-FFF2-40B4-BE49-F238E27FC236}">
                  <a16:creationId xmlns:a16="http://schemas.microsoft.com/office/drawing/2014/main" xmlns="" id="{5802D20A-782F-4CCB-B6B0-40F3A78C1384}"/>
                </a:ext>
              </a:extLst>
            </p:cNvPr>
            <p:cNvSpPr>
              <a:spLocks/>
            </p:cNvSpPr>
            <p:nvPr/>
          </p:nvSpPr>
          <p:spPr bwMode="auto">
            <a:xfrm>
              <a:off x="1461092" y="4809068"/>
              <a:ext cx="916770" cy="948266"/>
            </a:xfrm>
            <a:custGeom>
              <a:avLst/>
              <a:gdLst>
                <a:gd name="T0" fmla="*/ 118 w 236"/>
                <a:gd name="T1" fmla="*/ 0 h 236"/>
                <a:gd name="T2" fmla="*/ 0 w 236"/>
                <a:gd name="T3" fmla="*/ 118 h 236"/>
                <a:gd name="T4" fmla="*/ 118 w 236"/>
                <a:gd name="T5" fmla="*/ 236 h 236"/>
                <a:gd name="T6" fmla="*/ 236 w 236"/>
                <a:gd name="T7" fmla="*/ 118 h 236"/>
                <a:gd name="T8" fmla="*/ 118 w 236"/>
                <a:gd name="T9" fmla="*/ 0 h 236"/>
                <a:gd name="T10" fmla="*/ 106 w 236"/>
                <a:gd name="T11" fmla="*/ 171 h 236"/>
                <a:gd name="T12" fmla="*/ 54 w 236"/>
                <a:gd name="T13" fmla="*/ 163 h 236"/>
                <a:gd name="T14" fmla="*/ 54 w 236"/>
                <a:gd name="T15" fmla="*/ 121 h 236"/>
                <a:gd name="T16" fmla="*/ 106 w 236"/>
                <a:gd name="T17" fmla="*/ 121 h 236"/>
                <a:gd name="T18" fmla="*/ 106 w 236"/>
                <a:gd name="T19" fmla="*/ 171 h 236"/>
                <a:gd name="T20" fmla="*/ 106 w 236"/>
                <a:gd name="T21" fmla="*/ 114 h 236"/>
                <a:gd name="T22" fmla="*/ 54 w 236"/>
                <a:gd name="T23" fmla="*/ 114 h 236"/>
                <a:gd name="T24" fmla="*/ 54 w 236"/>
                <a:gd name="T25" fmla="*/ 72 h 236"/>
                <a:gd name="T26" fmla="*/ 106 w 236"/>
                <a:gd name="T27" fmla="*/ 64 h 236"/>
                <a:gd name="T28" fmla="*/ 106 w 236"/>
                <a:gd name="T29" fmla="*/ 114 h 236"/>
                <a:gd name="T30" fmla="*/ 182 w 236"/>
                <a:gd name="T31" fmla="*/ 182 h 236"/>
                <a:gd name="T32" fmla="*/ 113 w 236"/>
                <a:gd name="T33" fmla="*/ 172 h 236"/>
                <a:gd name="T34" fmla="*/ 113 w 236"/>
                <a:gd name="T35" fmla="*/ 121 h 236"/>
                <a:gd name="T36" fmla="*/ 182 w 236"/>
                <a:gd name="T37" fmla="*/ 121 h 236"/>
                <a:gd name="T38" fmla="*/ 182 w 236"/>
                <a:gd name="T39" fmla="*/ 182 h 236"/>
                <a:gd name="T40" fmla="*/ 182 w 236"/>
                <a:gd name="T41" fmla="*/ 114 h 236"/>
                <a:gd name="T42" fmla="*/ 113 w 236"/>
                <a:gd name="T43" fmla="*/ 114 h 236"/>
                <a:gd name="T44" fmla="*/ 113 w 236"/>
                <a:gd name="T45" fmla="*/ 63 h 236"/>
                <a:gd name="T46" fmla="*/ 182 w 236"/>
                <a:gd name="T47" fmla="*/ 53 h 236"/>
                <a:gd name="T48" fmla="*/ 182 w 236"/>
                <a:gd name="T49" fmla="*/ 11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06" y="171"/>
                  </a:moveTo>
                  <a:cubicBezTo>
                    <a:pt x="54" y="163"/>
                    <a:pt x="54" y="163"/>
                    <a:pt x="54" y="163"/>
                  </a:cubicBezTo>
                  <a:cubicBezTo>
                    <a:pt x="54" y="121"/>
                    <a:pt x="54" y="121"/>
                    <a:pt x="54" y="121"/>
                  </a:cubicBezTo>
                  <a:cubicBezTo>
                    <a:pt x="106" y="121"/>
                    <a:pt x="106" y="121"/>
                    <a:pt x="106" y="121"/>
                  </a:cubicBezTo>
                  <a:lnTo>
                    <a:pt x="106" y="171"/>
                  </a:lnTo>
                  <a:close/>
                  <a:moveTo>
                    <a:pt x="106" y="114"/>
                  </a:moveTo>
                  <a:cubicBezTo>
                    <a:pt x="54" y="114"/>
                    <a:pt x="54" y="114"/>
                    <a:pt x="54" y="114"/>
                  </a:cubicBezTo>
                  <a:cubicBezTo>
                    <a:pt x="54" y="72"/>
                    <a:pt x="54" y="72"/>
                    <a:pt x="54" y="72"/>
                  </a:cubicBezTo>
                  <a:cubicBezTo>
                    <a:pt x="106" y="64"/>
                    <a:pt x="106" y="64"/>
                    <a:pt x="106" y="64"/>
                  </a:cubicBezTo>
                  <a:lnTo>
                    <a:pt x="106" y="114"/>
                  </a:lnTo>
                  <a:close/>
                  <a:moveTo>
                    <a:pt x="182" y="182"/>
                  </a:moveTo>
                  <a:cubicBezTo>
                    <a:pt x="113" y="172"/>
                    <a:pt x="113" y="172"/>
                    <a:pt x="113" y="172"/>
                  </a:cubicBezTo>
                  <a:cubicBezTo>
                    <a:pt x="113" y="121"/>
                    <a:pt x="113" y="121"/>
                    <a:pt x="113" y="121"/>
                  </a:cubicBezTo>
                  <a:cubicBezTo>
                    <a:pt x="182" y="121"/>
                    <a:pt x="182" y="121"/>
                    <a:pt x="182" y="121"/>
                  </a:cubicBezTo>
                  <a:lnTo>
                    <a:pt x="182" y="182"/>
                  </a:lnTo>
                  <a:close/>
                  <a:moveTo>
                    <a:pt x="182" y="114"/>
                  </a:moveTo>
                  <a:cubicBezTo>
                    <a:pt x="113" y="114"/>
                    <a:pt x="113" y="114"/>
                    <a:pt x="113" y="114"/>
                  </a:cubicBezTo>
                  <a:cubicBezTo>
                    <a:pt x="113" y="63"/>
                    <a:pt x="113" y="63"/>
                    <a:pt x="113" y="63"/>
                  </a:cubicBezTo>
                  <a:cubicBezTo>
                    <a:pt x="182" y="53"/>
                    <a:pt x="182" y="53"/>
                    <a:pt x="182" y="53"/>
                  </a:cubicBezTo>
                  <a:lnTo>
                    <a:pt x="182" y="114"/>
                  </a:lnTo>
                  <a:close/>
                </a:path>
              </a:pathLst>
            </a:custGeom>
            <a:solidFill>
              <a:schemeClr val="bg1"/>
            </a:solidFill>
            <a:ln>
              <a:noFill/>
            </a:ln>
            <a:extLst/>
          </p:spPr>
          <p:txBody>
            <a:bodyPr anchor="ctr"/>
            <a:lstStyle/>
            <a:p>
              <a:pPr algn="ctr"/>
              <a:endParaRPr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12" name="任意多边形: 形状 11">
            <a:extLst>
              <a:ext uri="{FF2B5EF4-FFF2-40B4-BE49-F238E27FC236}">
                <a16:creationId xmlns:a16="http://schemas.microsoft.com/office/drawing/2014/main" xmlns="" id="{A67750ED-2167-4CB9-97A5-26A313F8C235}"/>
              </a:ext>
            </a:extLst>
          </p:cNvPr>
          <p:cNvSpPr/>
          <p:nvPr/>
        </p:nvSpPr>
        <p:spPr>
          <a:xfrm rot="10800000" flipH="1">
            <a:off x="1111229" y="1269838"/>
            <a:ext cx="7409439" cy="2159161"/>
          </a:xfrm>
          <a:custGeom>
            <a:avLst/>
            <a:gdLst>
              <a:gd name="connsiteX0" fmla="*/ 0 w 5153933"/>
              <a:gd name="connsiteY0" fmla="*/ 881062 h 1762126"/>
              <a:gd name="connsiteX1" fmla="*/ 0 w 5153933"/>
              <a:gd name="connsiteY1" fmla="*/ 881063 h 1762126"/>
              <a:gd name="connsiteX2" fmla="*/ 0 w 5153933"/>
              <a:gd name="connsiteY2" fmla="*/ 881063 h 1762126"/>
              <a:gd name="connsiteX3" fmla="*/ 881063 w 5153933"/>
              <a:gd name="connsiteY3" fmla="*/ 0 h 1762126"/>
              <a:gd name="connsiteX4" fmla="*/ 5153933 w 5153933"/>
              <a:gd name="connsiteY4" fmla="*/ 0 h 1762126"/>
              <a:gd name="connsiteX5" fmla="*/ 5153933 w 5153933"/>
              <a:gd name="connsiteY5" fmla="*/ 1762126 h 1762126"/>
              <a:gd name="connsiteX6" fmla="*/ 881063 w 5153933"/>
              <a:gd name="connsiteY6" fmla="*/ 1762125 h 1762126"/>
              <a:gd name="connsiteX7" fmla="*/ 17900 w 5153933"/>
              <a:gd name="connsiteY7" fmla="*/ 1058627 h 1762126"/>
              <a:gd name="connsiteX8" fmla="*/ 0 w 5153933"/>
              <a:gd name="connsiteY8" fmla="*/ 881063 h 1762126"/>
              <a:gd name="connsiteX9" fmla="*/ 17900 w 5153933"/>
              <a:gd name="connsiteY9" fmla="*/ 703498 h 1762126"/>
              <a:gd name="connsiteX10" fmla="*/ 881063 w 5153933"/>
              <a:gd name="connsiteY10" fmla="*/ 0 h 1762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53933" h="1762126">
                <a:moveTo>
                  <a:pt x="0" y="881062"/>
                </a:moveTo>
                <a:lnTo>
                  <a:pt x="0" y="881063"/>
                </a:lnTo>
                <a:lnTo>
                  <a:pt x="0" y="881063"/>
                </a:lnTo>
                <a:close/>
                <a:moveTo>
                  <a:pt x="881063" y="0"/>
                </a:moveTo>
                <a:lnTo>
                  <a:pt x="5153933" y="0"/>
                </a:lnTo>
                <a:lnTo>
                  <a:pt x="5153933" y="1762126"/>
                </a:lnTo>
                <a:lnTo>
                  <a:pt x="881063" y="1762125"/>
                </a:lnTo>
                <a:cubicBezTo>
                  <a:pt x="455290" y="1762125"/>
                  <a:pt x="100056" y="1460113"/>
                  <a:pt x="17900" y="1058627"/>
                </a:cubicBezTo>
                <a:lnTo>
                  <a:pt x="0" y="881063"/>
                </a:lnTo>
                <a:lnTo>
                  <a:pt x="17900" y="703498"/>
                </a:lnTo>
                <a:cubicBezTo>
                  <a:pt x="100056" y="302012"/>
                  <a:pt x="455290" y="0"/>
                  <a:pt x="881063" y="0"/>
                </a:cubicBezTo>
                <a:close/>
              </a:path>
            </a:pathLst>
          </a:custGeom>
          <a:noFill/>
          <a:ln>
            <a:solidFill>
              <a:schemeClr val="bg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a16="http://schemas.microsoft.com/office/drawing/2014/main" xmlns="" id="{67261C14-85C3-4FE0-83E3-59323FDEBCF8}"/>
              </a:ext>
            </a:extLst>
          </p:cNvPr>
          <p:cNvSpPr/>
          <p:nvPr/>
        </p:nvSpPr>
        <p:spPr>
          <a:xfrm flipH="1">
            <a:off x="3689607" y="4036782"/>
            <a:ext cx="7409439" cy="2159161"/>
          </a:xfrm>
          <a:custGeom>
            <a:avLst/>
            <a:gdLst>
              <a:gd name="connsiteX0" fmla="*/ 0 w 5153933"/>
              <a:gd name="connsiteY0" fmla="*/ 881062 h 1762126"/>
              <a:gd name="connsiteX1" fmla="*/ 0 w 5153933"/>
              <a:gd name="connsiteY1" fmla="*/ 881063 h 1762126"/>
              <a:gd name="connsiteX2" fmla="*/ 0 w 5153933"/>
              <a:gd name="connsiteY2" fmla="*/ 881063 h 1762126"/>
              <a:gd name="connsiteX3" fmla="*/ 881063 w 5153933"/>
              <a:gd name="connsiteY3" fmla="*/ 0 h 1762126"/>
              <a:gd name="connsiteX4" fmla="*/ 5153933 w 5153933"/>
              <a:gd name="connsiteY4" fmla="*/ 0 h 1762126"/>
              <a:gd name="connsiteX5" fmla="*/ 5153933 w 5153933"/>
              <a:gd name="connsiteY5" fmla="*/ 1762126 h 1762126"/>
              <a:gd name="connsiteX6" fmla="*/ 881063 w 5153933"/>
              <a:gd name="connsiteY6" fmla="*/ 1762125 h 1762126"/>
              <a:gd name="connsiteX7" fmla="*/ 17900 w 5153933"/>
              <a:gd name="connsiteY7" fmla="*/ 1058627 h 1762126"/>
              <a:gd name="connsiteX8" fmla="*/ 0 w 5153933"/>
              <a:gd name="connsiteY8" fmla="*/ 881063 h 1762126"/>
              <a:gd name="connsiteX9" fmla="*/ 17900 w 5153933"/>
              <a:gd name="connsiteY9" fmla="*/ 703498 h 1762126"/>
              <a:gd name="connsiteX10" fmla="*/ 881063 w 5153933"/>
              <a:gd name="connsiteY10" fmla="*/ 0 h 1762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53933" h="1762126">
                <a:moveTo>
                  <a:pt x="0" y="881062"/>
                </a:moveTo>
                <a:lnTo>
                  <a:pt x="0" y="881063"/>
                </a:lnTo>
                <a:lnTo>
                  <a:pt x="0" y="881063"/>
                </a:lnTo>
                <a:close/>
                <a:moveTo>
                  <a:pt x="881063" y="0"/>
                </a:moveTo>
                <a:lnTo>
                  <a:pt x="5153933" y="0"/>
                </a:lnTo>
                <a:lnTo>
                  <a:pt x="5153933" y="1762126"/>
                </a:lnTo>
                <a:lnTo>
                  <a:pt x="881063" y="1762125"/>
                </a:lnTo>
                <a:cubicBezTo>
                  <a:pt x="455290" y="1762125"/>
                  <a:pt x="100056" y="1460113"/>
                  <a:pt x="17900" y="1058627"/>
                </a:cubicBezTo>
                <a:lnTo>
                  <a:pt x="0" y="881063"/>
                </a:lnTo>
                <a:lnTo>
                  <a:pt x="17900" y="703498"/>
                </a:lnTo>
                <a:cubicBezTo>
                  <a:pt x="100056" y="302012"/>
                  <a:pt x="455290" y="0"/>
                  <a:pt x="881063" y="0"/>
                </a:cubicBezTo>
                <a:close/>
              </a:path>
            </a:pathLst>
          </a:custGeom>
          <a:noFill/>
          <a:ln>
            <a:solidFill>
              <a:schemeClr val="bg1">
                <a:lumMod val="9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13415213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wheel(1)">
                                      <p:cBhvr>
                                        <p:cTn id="7" dur="20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0-#ppt_w/2"/>
                                          </p:val>
                                        </p:tav>
                                        <p:tav tm="100000">
                                          <p:val>
                                            <p:strVal val="#ppt_x"/>
                                          </p:val>
                                        </p:tav>
                                      </p:tavLst>
                                    </p:anim>
                                    <p:anim calcmode="lin" valueType="num">
                                      <p:cBhvr additive="base">
                                        <p:cTn id="13" dur="500" fill="hold"/>
                                        <p:tgtEl>
                                          <p:spTgt spid="4"/>
                                        </p:tgtEl>
                                        <p:attrNameLst>
                                          <p:attrName>ppt_y</p:attrName>
                                        </p:attrNameLst>
                                      </p:cBhvr>
                                      <p:tavLst>
                                        <p:tav tm="0">
                                          <p:val>
                                            <p:strVal val="#ppt_y"/>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wipe(down)">
                                      <p:cBhvr>
                                        <p:cTn id="18" dur="500"/>
                                        <p:tgtEl>
                                          <p:spTgt spid="5"/>
                                        </p:tgtEl>
                                      </p:cBhvr>
                                    </p:animEffect>
                                  </p:childTnLst>
                                </p:cTn>
                              </p:par>
                            </p:childTnLst>
                          </p:cTn>
                        </p:par>
                        <p:par>
                          <p:cTn id="19" fill="hold">
                            <p:stCondLst>
                              <p:cond delay="500"/>
                            </p:stCondLst>
                            <p:childTnLst>
                              <p:par>
                                <p:cTn id="20" presetID="21" presetClass="entr" presetSubtype="1"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heel(1)">
                                      <p:cBhvr>
                                        <p:cTn id="22" dur="20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8" fill="hold"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0-#ppt_w/2"/>
                                          </p:val>
                                        </p:tav>
                                        <p:tav tm="100000">
                                          <p:val>
                                            <p:strVal val="#ppt_x"/>
                                          </p:val>
                                        </p:tav>
                                      </p:tavLst>
                                    </p:anim>
                                    <p:anim calcmode="lin" valueType="num">
                                      <p:cBhvr additive="base">
                                        <p:cTn id="28" dur="500" fill="hold"/>
                                        <p:tgtEl>
                                          <p:spTgt spid="11"/>
                                        </p:tgtEl>
                                        <p:attrNameLst>
                                          <p:attrName>ppt_y</p:attrName>
                                        </p:attrNameLst>
                                      </p:cBhvr>
                                      <p:tavLst>
                                        <p:tav tm="0">
                                          <p:val>
                                            <p:strVal val="#ppt_y"/>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2" presetClass="entr" presetSubtype="1" fill="hold" grpId="0" nodeType="clickEffect">
                                  <p:stCondLst>
                                    <p:cond delay="0"/>
                                  </p:stCondLst>
                                  <p:childTnLst>
                                    <p:set>
                                      <p:cBhvr>
                                        <p:cTn id="32" dur="1" fill="hold">
                                          <p:stCondLst>
                                            <p:cond delay="0"/>
                                          </p:stCondLst>
                                        </p:cTn>
                                        <p:tgtEl>
                                          <p:spTgt spid="3">
                                            <p:txEl>
                                              <p:pRg st="0" end="0"/>
                                            </p:txEl>
                                          </p:spTgt>
                                        </p:tgtEl>
                                        <p:attrNameLst>
                                          <p:attrName>style.visibility</p:attrName>
                                        </p:attrNameLst>
                                      </p:cBhvr>
                                      <p:to>
                                        <p:strVal val="visible"/>
                                      </p:to>
                                    </p:set>
                                    <p:animEffect transition="in" filter="wipe(up)">
                                      <p:cBhvr>
                                        <p:cTn id="33"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3" grpId="0" build="p"/>
      <p:bldP spid="12" grpId="0" animBg="1"/>
      <p:bldP spid="13"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C20CDB8-75A1-4674-8735-0F03B294C48F}"/>
              </a:ext>
            </a:extLst>
          </p:cNvPr>
          <p:cNvSpPr>
            <a:spLocks noGrp="1"/>
          </p:cNvSpPr>
          <p:nvPr>
            <p:ph type="title"/>
          </p:nvPr>
        </p:nvSpPr>
        <p:spPr>
          <a:xfrm>
            <a:off x="-3341915" y="-128788"/>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sp>
        <p:nvSpPr>
          <p:cNvPr id="3" name="文本占位符 2">
            <a:extLst>
              <a:ext uri="{FF2B5EF4-FFF2-40B4-BE49-F238E27FC236}">
                <a16:creationId xmlns:a16="http://schemas.microsoft.com/office/drawing/2014/main" xmlns="" id="{F36ECE2F-B968-4366-BCEB-560DEC7B1BBB}"/>
              </a:ext>
            </a:extLst>
          </p:cNvPr>
          <p:cNvSpPr>
            <a:spLocks noGrp="1"/>
          </p:cNvSpPr>
          <p:nvPr>
            <p:ph type="body" idx="4294967295"/>
          </p:nvPr>
        </p:nvSpPr>
        <p:spPr>
          <a:xfrm>
            <a:off x="5993817" y="1808313"/>
            <a:ext cx="5187328" cy="4351338"/>
          </a:xfrm>
        </p:spPr>
        <p:txBody>
          <a:bodyPr>
            <a:normAutofit lnSpcReduction="10000"/>
          </a:bodyPr>
          <a:lstStyle/>
          <a:p>
            <a:pPr marL="0" marR="0" lvl="0" indent="0" rtl="0">
              <a:lnSpc>
                <a:spcPct val="130000"/>
              </a:lnSpc>
              <a:buNone/>
            </a:pPr>
            <a:r>
              <a:rPr lang="en-US" altLang="zh-CN" sz="2400" b="1" i="0" u="none" strike="noStrike" kern="100" baseline="0" dirty="0">
                <a:solidFill>
                  <a:schemeClr val="bg1">
                    <a:lumMod val="95000"/>
                  </a:schemeClr>
                </a:solidFill>
                <a:cs typeface="+mn-ea"/>
                <a:sym typeface="+mn-lt"/>
              </a:rPr>
              <a:t>Merkle Tree</a:t>
            </a:r>
          </a:p>
          <a:p>
            <a:pPr marR="0" lvl="0" algn="just" rtl="0">
              <a:lnSpc>
                <a:spcPct val="130000"/>
              </a:lnSpc>
            </a:pPr>
            <a:r>
              <a:rPr lang="zh-CN" altLang="en-US" sz="1800" b="0" i="0" u="none" strike="noStrike" kern="100" baseline="0" dirty="0">
                <a:solidFill>
                  <a:schemeClr val="bg1">
                    <a:lumMod val="95000"/>
                  </a:schemeClr>
                </a:solidFill>
                <a:cs typeface="+mn-ea"/>
                <a:sym typeface="+mn-lt"/>
              </a:rPr>
              <a:t>一种哈希二叉树，使用它可以快速校验大规模数据的完整性。在比特币网络中，</a:t>
            </a:r>
            <a:r>
              <a:rPr lang="en-US" altLang="zh-CN" sz="1800" b="0" i="0" u="none" strike="noStrike" kern="100" baseline="0" dirty="0">
                <a:solidFill>
                  <a:schemeClr val="bg1">
                    <a:lumMod val="95000"/>
                  </a:schemeClr>
                </a:solidFill>
                <a:cs typeface="+mn-ea"/>
                <a:sym typeface="+mn-lt"/>
              </a:rPr>
              <a:t>Merkle </a:t>
            </a:r>
            <a:r>
              <a:rPr lang="zh-CN" altLang="en-US" sz="1800" b="0" i="0" u="none" strike="noStrike" kern="100" baseline="0" dirty="0">
                <a:solidFill>
                  <a:schemeClr val="bg1">
                    <a:lumMod val="95000"/>
                  </a:schemeClr>
                </a:solidFill>
                <a:cs typeface="+mn-ea"/>
                <a:sym typeface="+mn-lt"/>
              </a:rPr>
              <a:t>树被用来归纳一个区块中的所有交易信息，最终生成这个区块所有交易信息的一个统一的哈希值，区块中任何一笔交易信息的改变都会使得使得 </a:t>
            </a:r>
            <a:r>
              <a:rPr lang="en-US" altLang="zh-CN" sz="1800" b="0" i="0" u="none" strike="noStrike" kern="100" baseline="0" dirty="0">
                <a:solidFill>
                  <a:schemeClr val="bg1">
                    <a:lumMod val="95000"/>
                  </a:schemeClr>
                </a:solidFill>
                <a:cs typeface="+mn-ea"/>
                <a:sym typeface="+mn-lt"/>
              </a:rPr>
              <a:t>Merkle </a:t>
            </a:r>
            <a:r>
              <a:rPr lang="zh-CN" altLang="en-US" sz="1800" b="0" i="0" u="none" strike="noStrike" kern="100" baseline="0" dirty="0">
                <a:solidFill>
                  <a:schemeClr val="bg1">
                    <a:lumMod val="95000"/>
                  </a:schemeClr>
                </a:solidFill>
                <a:cs typeface="+mn-ea"/>
                <a:sym typeface="+mn-lt"/>
              </a:rPr>
              <a:t>树改变。</a:t>
            </a:r>
          </a:p>
          <a:p>
            <a:pPr marL="0" marR="0" lvl="0" indent="0" rtl="0">
              <a:lnSpc>
                <a:spcPct val="130000"/>
              </a:lnSpc>
              <a:buNone/>
            </a:pPr>
            <a:r>
              <a:rPr lang="zh-CN" altLang="en-US" sz="2400" b="1" i="0" u="none" strike="noStrike" kern="100" baseline="0" dirty="0">
                <a:solidFill>
                  <a:schemeClr val="bg1">
                    <a:lumMod val="95000"/>
                  </a:schemeClr>
                </a:solidFill>
                <a:cs typeface="+mn-ea"/>
                <a:sym typeface="+mn-lt"/>
              </a:rPr>
              <a:t>工作原理</a:t>
            </a:r>
          </a:p>
          <a:p>
            <a:pPr marR="0" lvl="0" algn="just" rtl="0">
              <a:lnSpc>
                <a:spcPct val="130000"/>
              </a:lnSpc>
            </a:pPr>
            <a:r>
              <a:rPr lang="zh-CN" altLang="en-US" sz="1800" b="0" i="0" u="none" strike="noStrike" kern="100" baseline="0" dirty="0">
                <a:solidFill>
                  <a:schemeClr val="bg1">
                    <a:lumMod val="95000"/>
                  </a:schemeClr>
                </a:solidFill>
                <a:cs typeface="+mn-ea"/>
                <a:sym typeface="+mn-lt"/>
              </a:rPr>
              <a:t>非叶子节点</a:t>
            </a:r>
            <a:r>
              <a:rPr lang="en-US" altLang="zh-CN" sz="1800" b="0" i="0" u="none" strike="noStrike" kern="100" baseline="0" dirty="0">
                <a:solidFill>
                  <a:schemeClr val="bg1">
                    <a:lumMod val="95000"/>
                  </a:schemeClr>
                </a:solidFill>
                <a:cs typeface="+mn-ea"/>
                <a:sym typeface="+mn-lt"/>
              </a:rPr>
              <a:t>value</a:t>
            </a:r>
            <a:r>
              <a:rPr lang="zh-CN" altLang="en-US" sz="1800" b="0" i="0" u="none" strike="noStrike" kern="100" baseline="0" dirty="0">
                <a:solidFill>
                  <a:schemeClr val="bg1">
                    <a:lumMod val="95000"/>
                  </a:schemeClr>
                </a:solidFill>
                <a:cs typeface="+mn-ea"/>
                <a:sym typeface="+mn-lt"/>
              </a:rPr>
              <a:t>的计算方法是将该节点的所有子节点进行组合，然后对组合结果进行</a:t>
            </a:r>
            <a:r>
              <a:rPr lang="en-US" altLang="zh-CN" sz="1800" b="0" i="0" u="none" strike="noStrike" kern="100" baseline="0" dirty="0">
                <a:solidFill>
                  <a:schemeClr val="bg1">
                    <a:lumMod val="95000"/>
                  </a:schemeClr>
                </a:solidFill>
                <a:cs typeface="+mn-ea"/>
                <a:sym typeface="+mn-lt"/>
              </a:rPr>
              <a:t>hash</a:t>
            </a:r>
            <a:r>
              <a:rPr lang="zh-CN" altLang="en-US" sz="1800" b="0" i="0" u="none" strike="noStrike" kern="100" baseline="0" dirty="0">
                <a:solidFill>
                  <a:schemeClr val="bg1">
                    <a:lumMod val="95000"/>
                  </a:schemeClr>
                </a:solidFill>
                <a:cs typeface="+mn-ea"/>
                <a:sym typeface="+mn-lt"/>
              </a:rPr>
              <a:t>计算所得出的</a:t>
            </a:r>
            <a:r>
              <a:rPr lang="en-US" altLang="zh-CN" sz="1800" b="0" i="0" u="none" strike="noStrike" kern="100" baseline="0" dirty="0">
                <a:solidFill>
                  <a:schemeClr val="bg1">
                    <a:lumMod val="95000"/>
                  </a:schemeClr>
                </a:solidFill>
                <a:cs typeface="+mn-ea"/>
                <a:sym typeface="+mn-lt"/>
              </a:rPr>
              <a:t>hash value</a:t>
            </a:r>
            <a:r>
              <a:rPr lang="zh-CN" altLang="en-US" sz="1800" b="0" i="0" u="none" strike="noStrike" kern="100" baseline="0" dirty="0">
                <a:solidFill>
                  <a:schemeClr val="bg1">
                    <a:lumMod val="95000"/>
                  </a:schemeClr>
                </a:solidFill>
                <a:cs typeface="+mn-ea"/>
                <a:sym typeface="+mn-lt"/>
              </a:rPr>
              <a:t>。</a:t>
            </a:r>
          </a:p>
        </p:txBody>
      </p:sp>
      <p:pic>
        <p:nvPicPr>
          <p:cNvPr id="6" name="Grafik 6">
            <a:extLst>
              <a:ext uri="{FF2B5EF4-FFF2-40B4-BE49-F238E27FC236}">
                <a16:creationId xmlns:a16="http://schemas.microsoft.com/office/drawing/2014/main" xmlns="" id="{2FCEF8CC-B5D3-4274-83C7-0911083B631F}"/>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bwMode="gray">
          <a:xfrm>
            <a:off x="1010855" y="2021190"/>
            <a:ext cx="4722863" cy="3925585"/>
          </a:xfrm>
          <a:prstGeom prst="rect">
            <a:avLst/>
          </a:prstGeom>
        </p:spPr>
      </p:pic>
      <p:pic>
        <p:nvPicPr>
          <p:cNvPr id="7" name="图片占位符 3">
            <a:extLst>
              <a:ext uri="{FF2B5EF4-FFF2-40B4-BE49-F238E27FC236}">
                <a16:creationId xmlns:a16="http://schemas.microsoft.com/office/drawing/2014/main" xmlns="" id="{89E8577C-E0ED-4788-8A75-2B6E8DAEE08C}"/>
              </a:ext>
            </a:extLst>
          </p:cNvPr>
          <p:cNvPicPr>
            <a:picLocks noChangeAspect="1"/>
          </p:cNvPicPr>
          <p:nvPr/>
        </p:nvPicPr>
        <p:blipFill>
          <a:blip r:embed="rId4" cstate="print">
            <a:extLst>
              <a:ext uri="{28A0092B-C50C-407E-A947-70E740481C1C}">
                <a14:useLocalDpi xmlns:a14="http://schemas.microsoft.com/office/drawing/2010/main" val="0"/>
              </a:ext>
            </a:extLst>
          </a:blip>
          <a:srcRect t="7621" b="7621"/>
          <a:stretch>
            <a:fillRect/>
          </a:stretch>
        </p:blipFill>
        <p:spPr>
          <a:xfrm>
            <a:off x="1201049" y="2202035"/>
            <a:ext cx="4342474" cy="2453930"/>
          </a:xfrm>
          <a:prstGeom prst="rect">
            <a:avLst/>
          </a:prstGeom>
        </p:spPr>
      </p:pic>
    </p:spTree>
    <p:extLst>
      <p:ext uri="{BB962C8B-B14F-4D97-AF65-F5344CB8AC3E}">
        <p14:creationId xmlns:p14="http://schemas.microsoft.com/office/powerpoint/2010/main" val="71692923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up)">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wipe(up)">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wipe(up)">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wipe(up)">
                                      <p:cBhvr>
                                        <p:cTn id="29" dur="500"/>
                                        <p:tgtEl>
                                          <p:spTgt spid="3">
                                            <p:txEl>
                                              <p:pRg st="3" end="3"/>
                                            </p:txEl>
                                          </p:spTgt>
                                        </p:tgtEl>
                                      </p:cBhvr>
                                    </p:animEffect>
                                  </p:childTnLst>
                                </p:cTn>
                              </p:par>
                            </p:childTnLst>
                          </p:cTn>
                        </p:par>
                        <p:par>
                          <p:cTn id="30" fill="hold">
                            <p:stCondLst>
                              <p:cond delay="500"/>
                            </p:stCondLst>
                            <p:childTnLst>
                              <p:par>
                                <p:cTn id="31" presetID="42" presetClass="entr" presetSubtype="0" fill="hold" nodeType="after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1000"/>
                                        <p:tgtEl>
                                          <p:spTgt spid="7"/>
                                        </p:tgtEl>
                                      </p:cBhvr>
                                    </p:animEffect>
                                    <p:anim calcmode="lin" valueType="num">
                                      <p:cBhvr>
                                        <p:cTn id="34" dur="1000" fill="hold"/>
                                        <p:tgtEl>
                                          <p:spTgt spid="7"/>
                                        </p:tgtEl>
                                        <p:attrNameLst>
                                          <p:attrName>ppt_x</p:attrName>
                                        </p:attrNameLst>
                                      </p:cBhvr>
                                      <p:tavLst>
                                        <p:tav tm="0">
                                          <p:val>
                                            <p:strVal val="#ppt_x"/>
                                          </p:val>
                                        </p:tav>
                                        <p:tav tm="100000">
                                          <p:val>
                                            <p:strVal val="#ppt_x"/>
                                          </p:val>
                                        </p:tav>
                                      </p:tavLst>
                                    </p:anim>
                                    <p:anim calcmode="lin" valueType="num">
                                      <p:cBhvr>
                                        <p:cTn id="3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4E739EB-1C07-45D1-9BE2-BF757061B522}"/>
              </a:ext>
            </a:extLst>
          </p:cNvPr>
          <p:cNvSpPr>
            <a:spLocks noGrp="1"/>
          </p:cNvSpPr>
          <p:nvPr>
            <p:ph type="title"/>
          </p:nvPr>
        </p:nvSpPr>
        <p:spPr>
          <a:xfrm>
            <a:off x="-3341914" y="-134797"/>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sp>
        <p:nvSpPr>
          <p:cNvPr id="3" name="文本占位符 2">
            <a:extLst>
              <a:ext uri="{FF2B5EF4-FFF2-40B4-BE49-F238E27FC236}">
                <a16:creationId xmlns:a16="http://schemas.microsoft.com/office/drawing/2014/main" xmlns="" id="{C62E34A8-1A18-4B75-AE2D-77153E73CCF2}"/>
              </a:ext>
            </a:extLst>
          </p:cNvPr>
          <p:cNvSpPr>
            <a:spLocks noGrp="1"/>
          </p:cNvSpPr>
          <p:nvPr>
            <p:ph type="body" idx="4294967295"/>
          </p:nvPr>
        </p:nvSpPr>
        <p:spPr>
          <a:xfrm>
            <a:off x="957450" y="3299485"/>
            <a:ext cx="5251009" cy="1967442"/>
          </a:xfrm>
        </p:spPr>
        <p:txBody>
          <a:bodyPr>
            <a:normAutofit fontScale="92500" lnSpcReduction="10000"/>
          </a:bodyPr>
          <a:lstStyle/>
          <a:p>
            <a:pPr marL="0" marR="0" lvl="0" indent="0" algn="just" rtl="0">
              <a:lnSpc>
                <a:spcPct val="130000"/>
              </a:lnSpc>
              <a:buNone/>
            </a:pPr>
            <a:r>
              <a:rPr lang="zh-CN" altLang="en-US" sz="1800" b="0" i="0" u="none" strike="noStrike" kern="100" baseline="0" dirty="0">
                <a:solidFill>
                  <a:schemeClr val="bg1">
                    <a:lumMod val="95000"/>
                  </a:schemeClr>
                </a:solidFill>
                <a:cs typeface="+mn-ea"/>
                <a:sym typeface="+mn-lt"/>
              </a:rPr>
              <a:t>大多用来进行比对以及验证处理，时间戳服务器是一款基于</a:t>
            </a:r>
            <a:r>
              <a:rPr lang="en-US" altLang="zh-CN" sz="1800" b="0" i="0" u="none" strike="noStrike" kern="100" baseline="0" dirty="0">
                <a:solidFill>
                  <a:schemeClr val="bg1">
                    <a:lumMod val="95000"/>
                  </a:schemeClr>
                </a:solidFill>
                <a:cs typeface="+mn-ea"/>
                <a:sym typeface="+mn-lt"/>
              </a:rPr>
              <a:t>PKI</a:t>
            </a:r>
            <a:r>
              <a:rPr lang="zh-CN" altLang="en-US" sz="1800" b="0" i="0" u="none" strike="noStrike" kern="100" baseline="0" dirty="0">
                <a:solidFill>
                  <a:schemeClr val="bg1">
                    <a:lumMod val="95000"/>
                  </a:schemeClr>
                </a:solidFill>
                <a:cs typeface="+mn-ea"/>
                <a:sym typeface="+mn-lt"/>
              </a:rPr>
              <a:t>（公钥密码基础设施）技术的时间戳权威系统，对外提供精确可信的时间戳服务。它采用精确的时间源、高强度高标准的安全机制，以确认系统处理数据在某一时间的存在性和相关操作的相对时间顺序，</a:t>
            </a:r>
            <a:r>
              <a:rPr lang="zh-CN" altLang="en-US" sz="1800" b="0" i="0" u="none" strike="noStrike" kern="100" baseline="0" dirty="0">
                <a:solidFill>
                  <a:srgbClr val="0C3757"/>
                </a:solidFill>
                <a:cs typeface="+mn-ea"/>
                <a:sym typeface="+mn-lt"/>
              </a:rPr>
              <a:t>为信息系统中的时间防抵赖提供基础服务。</a:t>
            </a:r>
          </a:p>
        </p:txBody>
      </p:sp>
      <p:sp>
        <p:nvSpPr>
          <p:cNvPr id="4" name="矩形 3">
            <a:extLst>
              <a:ext uri="{FF2B5EF4-FFF2-40B4-BE49-F238E27FC236}">
                <a16:creationId xmlns:a16="http://schemas.microsoft.com/office/drawing/2014/main" xmlns="" id="{ACF38FFF-9D49-4596-B990-58FA10B6EAB7}"/>
              </a:ext>
            </a:extLst>
          </p:cNvPr>
          <p:cNvSpPr/>
          <p:nvPr/>
        </p:nvSpPr>
        <p:spPr>
          <a:xfrm>
            <a:off x="3418572" y="7477922"/>
            <a:ext cx="646331" cy="452432"/>
          </a:xfrm>
          <a:prstGeom prst="rect">
            <a:avLst/>
          </a:prstGeom>
        </p:spPr>
        <p:txBody>
          <a:bodyPr wrap="none">
            <a:spAutoFit/>
          </a:bodyPr>
          <a:lstStyle/>
          <a:p>
            <a:pPr lvl="0">
              <a:lnSpc>
                <a:spcPct val="130000"/>
              </a:lnSpc>
            </a:pPr>
            <a:r>
              <a:rPr lang="zh-CN" altLang="en-US" kern="100" dirty="0">
                <a:solidFill>
                  <a:schemeClr val="bg1"/>
                </a:solidFill>
                <a:cs typeface="+mn-ea"/>
                <a:sym typeface="+mn-lt"/>
              </a:rPr>
              <a:t>科普</a:t>
            </a:r>
          </a:p>
        </p:txBody>
      </p:sp>
      <p:grpSp>
        <p:nvGrpSpPr>
          <p:cNvPr id="11" name="组合 10">
            <a:extLst>
              <a:ext uri="{FF2B5EF4-FFF2-40B4-BE49-F238E27FC236}">
                <a16:creationId xmlns:a16="http://schemas.microsoft.com/office/drawing/2014/main" xmlns="" id="{5FDD5CD2-0EEF-406B-8351-B140FA429D92}"/>
              </a:ext>
            </a:extLst>
          </p:cNvPr>
          <p:cNvGrpSpPr/>
          <p:nvPr/>
        </p:nvGrpSpPr>
        <p:grpSpPr>
          <a:xfrm>
            <a:off x="1141444" y="1798322"/>
            <a:ext cx="2516156" cy="669181"/>
            <a:chOff x="-1284976" y="1274716"/>
            <a:chExt cx="3061760" cy="748338"/>
          </a:xfrm>
          <a:solidFill>
            <a:schemeClr val="bg1">
              <a:lumMod val="95000"/>
            </a:schemeClr>
          </a:solidFill>
        </p:grpSpPr>
        <p:sp>
          <p:nvSpPr>
            <p:cNvPr id="6" name="流程图: 存储数据 5">
              <a:extLst>
                <a:ext uri="{FF2B5EF4-FFF2-40B4-BE49-F238E27FC236}">
                  <a16:creationId xmlns:a16="http://schemas.microsoft.com/office/drawing/2014/main" xmlns="" id="{015177F6-5034-49D8-971D-123BEE3A2297}"/>
                </a:ext>
              </a:extLst>
            </p:cNvPr>
            <p:cNvSpPr/>
            <p:nvPr/>
          </p:nvSpPr>
          <p:spPr>
            <a:xfrm>
              <a:off x="-1284976" y="1274716"/>
              <a:ext cx="3061760" cy="748338"/>
            </a:xfrm>
            <a:prstGeom prst="flowChartOnlineStorag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99294642-5BC0-4993-A8DC-5B69B201B62A}"/>
                </a:ext>
              </a:extLst>
            </p:cNvPr>
            <p:cNvSpPr/>
            <p:nvPr/>
          </p:nvSpPr>
          <p:spPr>
            <a:xfrm>
              <a:off x="-678038" y="1398232"/>
              <a:ext cx="1569660" cy="452432"/>
            </a:xfrm>
            <a:prstGeom prst="rect">
              <a:avLst/>
            </a:prstGeom>
            <a:noFill/>
          </p:spPr>
          <p:txBody>
            <a:bodyPr wrap="none">
              <a:spAutoFit/>
            </a:bodyPr>
            <a:lstStyle/>
            <a:p>
              <a:pPr lvl="0">
                <a:lnSpc>
                  <a:spcPct val="130000"/>
                </a:lnSpc>
              </a:pPr>
              <a:r>
                <a:rPr lang="zh-CN" altLang="en-US" b="1" kern="100" dirty="0">
                  <a:solidFill>
                    <a:srgbClr val="406079"/>
                  </a:solidFill>
                  <a:cs typeface="+mn-ea"/>
                  <a:sym typeface="+mn-lt"/>
                </a:rPr>
                <a:t>时间戳服务器</a:t>
              </a:r>
            </a:p>
          </p:txBody>
        </p:sp>
      </p:grpSp>
      <p:grpSp>
        <p:nvGrpSpPr>
          <p:cNvPr id="12" name="组合 11">
            <a:extLst>
              <a:ext uri="{FF2B5EF4-FFF2-40B4-BE49-F238E27FC236}">
                <a16:creationId xmlns:a16="http://schemas.microsoft.com/office/drawing/2014/main" xmlns="" id="{C6EDA1C6-EA2C-4DA3-B0B1-A039C4028788}"/>
              </a:ext>
            </a:extLst>
          </p:cNvPr>
          <p:cNvGrpSpPr/>
          <p:nvPr/>
        </p:nvGrpSpPr>
        <p:grpSpPr>
          <a:xfrm>
            <a:off x="8035339" y="1882223"/>
            <a:ext cx="2696890" cy="764954"/>
            <a:chOff x="1015999" y="4435901"/>
            <a:chExt cx="2696890" cy="517185"/>
          </a:xfrm>
          <a:solidFill>
            <a:schemeClr val="bg1">
              <a:lumMod val="95000"/>
            </a:schemeClr>
          </a:solidFill>
        </p:grpSpPr>
        <p:sp>
          <p:nvSpPr>
            <p:cNvPr id="7" name="矩形: 圆角 6">
              <a:extLst>
                <a:ext uri="{FF2B5EF4-FFF2-40B4-BE49-F238E27FC236}">
                  <a16:creationId xmlns:a16="http://schemas.microsoft.com/office/drawing/2014/main" xmlns="" id="{EF647984-3226-4FA6-88DD-1E8699AB0F52}"/>
                </a:ext>
              </a:extLst>
            </p:cNvPr>
            <p:cNvSpPr/>
            <p:nvPr/>
          </p:nvSpPr>
          <p:spPr>
            <a:xfrm>
              <a:off x="1015999" y="4435901"/>
              <a:ext cx="2696890" cy="452432"/>
            </a:xfrm>
            <a:prstGeom prst="flowChartOnlineStorag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a:extLst>
                <a:ext uri="{FF2B5EF4-FFF2-40B4-BE49-F238E27FC236}">
                  <a16:creationId xmlns:a16="http://schemas.microsoft.com/office/drawing/2014/main" xmlns="" id="{95D48B5A-72CB-4165-868F-7BBDC9F4D360}"/>
                </a:ext>
              </a:extLst>
            </p:cNvPr>
            <p:cNvSpPr/>
            <p:nvPr/>
          </p:nvSpPr>
          <p:spPr>
            <a:xfrm>
              <a:off x="1526444" y="4500654"/>
              <a:ext cx="1654493" cy="452432"/>
            </a:xfrm>
            <a:prstGeom prst="flowChartOnlineStorage">
              <a:avLst/>
            </a:prstGeom>
            <a:noFill/>
          </p:spPr>
          <p:txBody>
            <a:bodyPr wrap="none">
              <a:spAutoFit/>
            </a:bodyPr>
            <a:lstStyle/>
            <a:p>
              <a:pPr lvl="0">
                <a:lnSpc>
                  <a:spcPct val="130000"/>
                </a:lnSpc>
              </a:pPr>
              <a:r>
                <a:rPr lang="zh-CN" altLang="en-US" b="1" kern="100" dirty="0">
                  <a:solidFill>
                    <a:srgbClr val="406079"/>
                  </a:solidFill>
                  <a:cs typeface="+mn-ea"/>
                  <a:sym typeface="+mn-lt"/>
                </a:rPr>
                <a:t>节点网络</a:t>
              </a:r>
            </a:p>
          </p:txBody>
        </p:sp>
      </p:grpSp>
      <p:sp>
        <p:nvSpPr>
          <p:cNvPr id="9" name="文本占位符 2">
            <a:extLst>
              <a:ext uri="{FF2B5EF4-FFF2-40B4-BE49-F238E27FC236}">
                <a16:creationId xmlns:a16="http://schemas.microsoft.com/office/drawing/2014/main" xmlns="" id="{FA58A25D-CBA2-43BF-BEE9-7288987DE4A8}"/>
              </a:ext>
            </a:extLst>
          </p:cNvPr>
          <p:cNvSpPr txBox="1">
            <a:spLocks/>
          </p:cNvSpPr>
          <p:nvPr/>
        </p:nvSpPr>
        <p:spPr>
          <a:xfrm>
            <a:off x="950134" y="5438419"/>
            <a:ext cx="10515600" cy="108283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None/>
            </a:pPr>
            <a:r>
              <a:rPr lang="zh-CN" altLang="en-US" sz="1800" kern="100" dirty="0">
                <a:solidFill>
                  <a:schemeClr val="bg1"/>
                </a:solidFill>
                <a:cs typeface="+mn-ea"/>
                <a:sym typeface="+mn-lt"/>
              </a:rPr>
              <a:t>本章节后续内容，均以比特币网络特性展开阐述</a:t>
            </a:r>
          </a:p>
        </p:txBody>
      </p:sp>
      <p:pic>
        <p:nvPicPr>
          <p:cNvPr id="10" name="Picture 2">
            <a:extLst>
              <a:ext uri="{FF2B5EF4-FFF2-40B4-BE49-F238E27FC236}">
                <a16:creationId xmlns:a16="http://schemas.microsoft.com/office/drawing/2014/main" xmlns="" id="{FE0CA1C4-8E67-417C-BC86-27B1F8154373}"/>
              </a:ext>
            </a:extLst>
          </p:cNvPr>
          <p:cNvPicPr>
            <a:picLocks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724204" y="3299485"/>
            <a:ext cx="4451797" cy="25694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134971204"/>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ppt_x"/>
                                          </p:val>
                                        </p:tav>
                                        <p:tav tm="100000">
                                          <p:val>
                                            <p:strVal val="#ppt_x"/>
                                          </p:val>
                                        </p:tav>
                                      </p:tavLst>
                                    </p:anim>
                                    <p:anim calcmode="lin" valueType="num">
                                      <p:cBhvr additive="base">
                                        <p:cTn id="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up)">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12"/>
                                        </p:tgtEl>
                                        <p:attrNameLst>
                                          <p:attrName>style.visibility</p:attrName>
                                        </p:attrNameLst>
                                      </p:cBhvr>
                                      <p:to>
                                        <p:strVal val="visible"/>
                                      </p:to>
                                    </p:set>
                                    <p:anim calcmode="lin" valueType="num">
                                      <p:cBhvr additive="base">
                                        <p:cTn id="18" dur="500" fill="hold"/>
                                        <p:tgtEl>
                                          <p:spTgt spid="12"/>
                                        </p:tgtEl>
                                        <p:attrNameLst>
                                          <p:attrName>ppt_x</p:attrName>
                                        </p:attrNameLst>
                                      </p:cBhvr>
                                      <p:tavLst>
                                        <p:tav tm="0">
                                          <p:val>
                                            <p:strVal val="#ppt_x"/>
                                          </p:val>
                                        </p:tav>
                                        <p:tav tm="100000">
                                          <p:val>
                                            <p:strVal val="#ppt_x"/>
                                          </p:val>
                                        </p:tav>
                                      </p:tavLst>
                                    </p:anim>
                                    <p:anim calcmode="lin" valueType="num">
                                      <p:cBhvr additive="base">
                                        <p:cTn id="19"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wipe(up)">
                                      <p:cBhvr>
                                        <p:cTn id="24" dur="500"/>
                                        <p:tgtEl>
                                          <p:spTgt spid="9"/>
                                        </p:tgtEl>
                                      </p:cBhvr>
                                    </p:animEffect>
                                  </p:childTnLst>
                                </p:cTn>
                              </p:par>
                            </p:childTnLst>
                          </p:cTn>
                        </p:par>
                      </p:childTnLst>
                    </p:cTn>
                  </p:par>
                  <p:par>
                    <p:cTn id="25" fill="hold">
                      <p:stCondLst>
                        <p:cond delay="indefinite"/>
                      </p:stCondLst>
                      <p:childTnLst>
                        <p:par>
                          <p:cTn id="26" fill="hold">
                            <p:stCondLst>
                              <p:cond delay="0"/>
                            </p:stCondLst>
                            <p:childTnLst>
                              <p:par>
                                <p:cTn id="27" presetID="53" presetClass="entr" presetSubtype="16" fill="hold" nodeType="click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2402E9EF-1E30-44F1-91F8-30143D12066D}"/>
              </a:ext>
            </a:extLst>
          </p:cNvPr>
          <p:cNvSpPr>
            <a:spLocks noGrp="1"/>
          </p:cNvSpPr>
          <p:nvPr>
            <p:ph type="title"/>
          </p:nvPr>
        </p:nvSpPr>
        <p:spPr>
          <a:xfrm>
            <a:off x="-3330039" y="-131576"/>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grpSp>
        <p:nvGrpSpPr>
          <p:cNvPr id="6" name="组合 5">
            <a:extLst>
              <a:ext uri="{FF2B5EF4-FFF2-40B4-BE49-F238E27FC236}">
                <a16:creationId xmlns:a16="http://schemas.microsoft.com/office/drawing/2014/main" xmlns="" id="{8D4A62A3-91F5-4DCC-B088-6A126D9868DE}"/>
              </a:ext>
            </a:extLst>
          </p:cNvPr>
          <p:cNvGrpSpPr/>
          <p:nvPr/>
        </p:nvGrpSpPr>
        <p:grpSpPr>
          <a:xfrm>
            <a:off x="1112619" y="1279535"/>
            <a:ext cx="2224525" cy="640350"/>
            <a:chOff x="1112619" y="1279535"/>
            <a:chExt cx="2224525" cy="640350"/>
          </a:xfrm>
          <a:solidFill>
            <a:schemeClr val="bg1">
              <a:lumMod val="95000"/>
            </a:schemeClr>
          </a:solidFill>
        </p:grpSpPr>
        <p:sp>
          <p:nvSpPr>
            <p:cNvPr id="5" name="矩形: 圆角 4">
              <a:extLst>
                <a:ext uri="{FF2B5EF4-FFF2-40B4-BE49-F238E27FC236}">
                  <a16:creationId xmlns:a16="http://schemas.microsoft.com/office/drawing/2014/main" xmlns="" id="{836ED1C7-2598-4883-AB1B-A07B31D5FFC1}"/>
                </a:ext>
              </a:extLst>
            </p:cNvPr>
            <p:cNvSpPr/>
            <p:nvPr/>
          </p:nvSpPr>
          <p:spPr>
            <a:xfrm>
              <a:off x="1112619" y="1279535"/>
              <a:ext cx="2224525" cy="640350"/>
            </a:xfrm>
            <a:prstGeom prst="flowChartOnlineStorag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矩形 3">
              <a:extLst>
                <a:ext uri="{FF2B5EF4-FFF2-40B4-BE49-F238E27FC236}">
                  <a16:creationId xmlns:a16="http://schemas.microsoft.com/office/drawing/2014/main" xmlns="" id="{1F36F97E-F1C9-4E05-B57B-8D1234FC204D}"/>
                </a:ext>
              </a:extLst>
            </p:cNvPr>
            <p:cNvSpPr/>
            <p:nvPr/>
          </p:nvSpPr>
          <p:spPr>
            <a:xfrm>
              <a:off x="1397634" y="1347660"/>
              <a:ext cx="1654494" cy="452432"/>
            </a:xfrm>
            <a:prstGeom prst="flowChartOnlineStorage">
              <a:avLst/>
            </a:prstGeom>
            <a:noFill/>
          </p:spPr>
          <p:txBody>
            <a:bodyPr wrap="none">
              <a:spAutoFit/>
            </a:bodyPr>
            <a:lstStyle/>
            <a:p>
              <a:pPr lvl="0" algn="ctr">
                <a:lnSpc>
                  <a:spcPct val="130000"/>
                </a:lnSpc>
              </a:pPr>
              <a:r>
                <a:rPr lang="zh-CN" altLang="en-US" b="1" kern="100" dirty="0">
                  <a:solidFill>
                    <a:srgbClr val="406079"/>
                  </a:solidFill>
                  <a:cs typeface="+mn-ea"/>
                  <a:sym typeface="+mn-lt"/>
                </a:rPr>
                <a:t>节点网络</a:t>
              </a:r>
            </a:p>
          </p:txBody>
        </p:sp>
      </p:grpSp>
      <p:pic>
        <p:nvPicPr>
          <p:cNvPr id="7" name="图片 6">
            <a:extLst>
              <a:ext uri="{FF2B5EF4-FFF2-40B4-BE49-F238E27FC236}">
                <a16:creationId xmlns:a16="http://schemas.microsoft.com/office/drawing/2014/main" xmlns="" id="{0C339730-2FA2-4CCF-8331-DFEA7571F34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8800" y="2090980"/>
            <a:ext cx="3009333" cy="4351338"/>
          </a:xfrm>
          <a:prstGeom prst="rect">
            <a:avLst/>
          </a:prstGeom>
        </p:spPr>
      </p:pic>
      <p:sp>
        <p:nvSpPr>
          <p:cNvPr id="3" name="文本占位符 2">
            <a:extLst>
              <a:ext uri="{FF2B5EF4-FFF2-40B4-BE49-F238E27FC236}">
                <a16:creationId xmlns:a16="http://schemas.microsoft.com/office/drawing/2014/main" xmlns="" id="{A9265EB4-345A-4D47-80E8-B7D1E0B321E3}"/>
              </a:ext>
            </a:extLst>
          </p:cNvPr>
          <p:cNvSpPr>
            <a:spLocks noGrp="1"/>
          </p:cNvSpPr>
          <p:nvPr>
            <p:ph type="body" idx="4294967295"/>
          </p:nvPr>
        </p:nvSpPr>
        <p:spPr>
          <a:xfrm>
            <a:off x="1112619" y="2090980"/>
            <a:ext cx="6836266"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任何机器都可以运行一个完整的比特币节点，一个完整的比特币节点包括如下功能：</a:t>
            </a:r>
          </a:p>
          <a:p>
            <a:pPr marR="0" lvl="0" rtl="0">
              <a:lnSpc>
                <a:spcPct val="130000"/>
              </a:lnSpc>
            </a:pPr>
            <a:r>
              <a:rPr lang="zh-CN" altLang="en-US" sz="1800" b="0" i="0" u="none" strike="noStrike" kern="100" baseline="0" dirty="0">
                <a:solidFill>
                  <a:schemeClr val="bg1">
                    <a:lumMod val="95000"/>
                  </a:schemeClr>
                </a:solidFill>
                <a:cs typeface="+mn-ea"/>
                <a:sym typeface="+mn-lt"/>
              </a:rPr>
              <a:t>钱包，允许用户在区块链网络上进行交易</a:t>
            </a:r>
          </a:p>
          <a:p>
            <a:pPr marR="0" lvl="0" rtl="0">
              <a:lnSpc>
                <a:spcPct val="130000"/>
              </a:lnSpc>
            </a:pPr>
            <a:r>
              <a:rPr lang="zh-CN" altLang="en-US" sz="1800" b="0" i="0" u="none" strike="noStrike" kern="100" baseline="0" dirty="0">
                <a:solidFill>
                  <a:schemeClr val="bg1">
                    <a:lumMod val="95000"/>
                  </a:schemeClr>
                </a:solidFill>
                <a:cs typeface="+mn-ea"/>
                <a:sym typeface="+mn-lt"/>
              </a:rPr>
              <a:t>完整区块链，记录了所有交易历史，通过特殊的结构保证历史交易的安全性，并且用来验证新交易的合法性</a:t>
            </a:r>
          </a:p>
          <a:p>
            <a:pPr marR="0" lvl="0" rtl="0">
              <a:lnSpc>
                <a:spcPct val="130000"/>
              </a:lnSpc>
            </a:pPr>
            <a:r>
              <a:rPr lang="zh-CN" altLang="en-US" sz="1800" b="0" i="0" u="none" strike="noStrike" kern="100" baseline="0" dirty="0">
                <a:solidFill>
                  <a:schemeClr val="bg1">
                    <a:lumMod val="95000"/>
                  </a:schemeClr>
                </a:solidFill>
                <a:cs typeface="+mn-ea"/>
                <a:sym typeface="+mn-lt"/>
              </a:rPr>
              <a:t>矿工，通过记录交易及解密数学题来生成新区块，如果成功可以赚取奖励</a:t>
            </a:r>
          </a:p>
          <a:p>
            <a:pPr marR="0" lvl="0" rtl="0">
              <a:lnSpc>
                <a:spcPct val="130000"/>
              </a:lnSpc>
            </a:pPr>
            <a:r>
              <a:rPr lang="zh-CN" altLang="en-US" sz="1800" b="0" i="0" u="none" strike="noStrike" kern="100" baseline="0" dirty="0">
                <a:solidFill>
                  <a:schemeClr val="bg1">
                    <a:lumMod val="95000"/>
                  </a:schemeClr>
                </a:solidFill>
                <a:cs typeface="+mn-ea"/>
                <a:sym typeface="+mn-lt"/>
              </a:rPr>
              <a:t>路由功能，把其它节点传送过来的交易数据等信息再传送给更</a:t>
            </a:r>
            <a:r>
              <a:rPr lang="zh-CN" altLang="en-US" sz="1800" b="0" i="0" u="none" strike="noStrike" kern="100" baseline="0" dirty="0">
                <a:solidFill>
                  <a:srgbClr val="0C3757"/>
                </a:solidFill>
                <a:cs typeface="+mn-ea"/>
                <a:sym typeface="+mn-lt"/>
              </a:rPr>
              <a:t>多的节点</a:t>
            </a:r>
          </a:p>
          <a:p>
            <a:pPr marL="0" marR="0" lvl="0" indent="0" rtl="0">
              <a:lnSpc>
                <a:spcPct val="130000"/>
              </a:lnSpc>
              <a:buNone/>
            </a:pPr>
            <a:r>
              <a:rPr lang="zh-CN" altLang="en-US" sz="1800" b="0" i="0" u="none" strike="noStrike" kern="100" baseline="0" dirty="0">
                <a:solidFill>
                  <a:srgbClr val="0C3757"/>
                </a:solidFill>
                <a:cs typeface="+mn-ea"/>
                <a:sym typeface="+mn-lt"/>
              </a:rPr>
              <a:t>    除了路由功能以外，其它的功能都不是必须的。</a:t>
            </a:r>
          </a:p>
        </p:txBody>
      </p:sp>
    </p:spTree>
    <p:extLst>
      <p:ext uri="{BB962C8B-B14F-4D97-AF65-F5344CB8AC3E}">
        <p14:creationId xmlns:p14="http://schemas.microsoft.com/office/powerpoint/2010/main" val="3598864082"/>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wipe(up)">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wipe(up)">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wipe(up)">
                                      <p:cBhvr>
                                        <p:cTn id="32" dur="500"/>
                                        <p:tgtEl>
                                          <p:spTgt spid="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1" presetClass="entr" presetSubtype="0" fill="hold" nodeType="clickEffect">
                                  <p:stCondLst>
                                    <p:cond delay="0"/>
                                  </p:stCondLst>
                                  <p:childTnLst>
                                    <p:set>
                                      <p:cBhvr>
                                        <p:cTn id="36" dur="1" fill="hold">
                                          <p:stCondLst>
                                            <p:cond delay="0"/>
                                          </p:stCondLst>
                                        </p:cTn>
                                        <p:tgtEl>
                                          <p:spTgt spid="7"/>
                                        </p:tgtEl>
                                        <p:attrNameLst>
                                          <p:attrName>style.visibility</p:attrName>
                                        </p:attrNameLst>
                                      </p:cBhvr>
                                      <p:to>
                                        <p:strVal val="visible"/>
                                      </p:to>
                                    </p:set>
                                    <p:anim calcmode="lin" valueType="num">
                                      <p:cBhvr>
                                        <p:cTn id="37" dur="1000" fill="hold"/>
                                        <p:tgtEl>
                                          <p:spTgt spid="7"/>
                                        </p:tgtEl>
                                        <p:attrNameLst>
                                          <p:attrName>ppt_w</p:attrName>
                                        </p:attrNameLst>
                                      </p:cBhvr>
                                      <p:tavLst>
                                        <p:tav tm="0">
                                          <p:val>
                                            <p:fltVal val="0"/>
                                          </p:val>
                                        </p:tav>
                                        <p:tav tm="100000">
                                          <p:val>
                                            <p:strVal val="#ppt_w"/>
                                          </p:val>
                                        </p:tav>
                                      </p:tavLst>
                                    </p:anim>
                                    <p:anim calcmode="lin" valueType="num">
                                      <p:cBhvr>
                                        <p:cTn id="38" dur="1000" fill="hold"/>
                                        <p:tgtEl>
                                          <p:spTgt spid="7"/>
                                        </p:tgtEl>
                                        <p:attrNameLst>
                                          <p:attrName>ppt_h</p:attrName>
                                        </p:attrNameLst>
                                      </p:cBhvr>
                                      <p:tavLst>
                                        <p:tav tm="0">
                                          <p:val>
                                            <p:fltVal val="0"/>
                                          </p:val>
                                        </p:tav>
                                        <p:tav tm="100000">
                                          <p:val>
                                            <p:strVal val="#ppt_h"/>
                                          </p:val>
                                        </p:tav>
                                      </p:tavLst>
                                    </p:anim>
                                    <p:anim calcmode="lin" valueType="num">
                                      <p:cBhvr>
                                        <p:cTn id="39" dur="1000" fill="hold"/>
                                        <p:tgtEl>
                                          <p:spTgt spid="7"/>
                                        </p:tgtEl>
                                        <p:attrNameLst>
                                          <p:attrName>style.rotation</p:attrName>
                                        </p:attrNameLst>
                                      </p:cBhvr>
                                      <p:tavLst>
                                        <p:tav tm="0">
                                          <p:val>
                                            <p:fltVal val="90"/>
                                          </p:val>
                                        </p:tav>
                                        <p:tav tm="100000">
                                          <p:val>
                                            <p:fltVal val="0"/>
                                          </p:val>
                                        </p:tav>
                                      </p:tavLst>
                                    </p:anim>
                                    <p:animEffect transition="in" filter="fade">
                                      <p:cBhvr>
                                        <p:cTn id="40" dur="1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xmlns="" id="{02D987AC-00AA-43C0-9A06-5265EB97F1E9}"/>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9525" r="16867"/>
          <a:stretch/>
        </p:blipFill>
        <p:spPr>
          <a:xfrm>
            <a:off x="1079373" y="2634811"/>
            <a:ext cx="4125059" cy="3039895"/>
          </a:xfrm>
          <a:prstGeom prst="rect">
            <a:avLst/>
          </a:prstGeom>
        </p:spPr>
      </p:pic>
      <p:sp>
        <p:nvSpPr>
          <p:cNvPr id="2" name="标题 1">
            <a:extLst>
              <a:ext uri="{FF2B5EF4-FFF2-40B4-BE49-F238E27FC236}">
                <a16:creationId xmlns:a16="http://schemas.microsoft.com/office/drawing/2014/main" xmlns="" id="{2B55B0C6-9B22-450D-8A5A-183F1CC50C21}"/>
              </a:ext>
            </a:extLst>
          </p:cNvPr>
          <p:cNvSpPr>
            <a:spLocks noGrp="1"/>
          </p:cNvSpPr>
          <p:nvPr>
            <p:ph type="title"/>
          </p:nvPr>
        </p:nvSpPr>
        <p:spPr>
          <a:xfrm>
            <a:off x="-3330039" y="-132237"/>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sp>
        <p:nvSpPr>
          <p:cNvPr id="3" name="文本占位符 2">
            <a:extLst>
              <a:ext uri="{FF2B5EF4-FFF2-40B4-BE49-F238E27FC236}">
                <a16:creationId xmlns:a16="http://schemas.microsoft.com/office/drawing/2014/main" xmlns="" id="{AB3325CA-D3FA-4918-8D93-52DD58630200}"/>
              </a:ext>
            </a:extLst>
          </p:cNvPr>
          <p:cNvSpPr>
            <a:spLocks noGrp="1"/>
          </p:cNvSpPr>
          <p:nvPr>
            <p:ph type="body" idx="4294967295"/>
          </p:nvPr>
        </p:nvSpPr>
        <p:spPr>
          <a:xfrm>
            <a:off x="5204433" y="2197986"/>
            <a:ext cx="6149368" cy="4351338"/>
          </a:xfrm>
        </p:spPr>
        <p:txBody>
          <a:bodyPr>
            <a:normAutofit/>
          </a:bodyPr>
          <a:lstStyle/>
          <a:p>
            <a:pPr marR="0" lvl="0" algn="just" rtl="0">
              <a:lnSpc>
                <a:spcPct val="130000"/>
              </a:lnSpc>
            </a:pPr>
            <a:r>
              <a:rPr lang="zh-CN" altLang="en-US" sz="1800" b="0" i="0" u="none" strike="noStrike" kern="100" baseline="0" dirty="0">
                <a:solidFill>
                  <a:schemeClr val="bg1">
                    <a:lumMod val="95000"/>
                  </a:schemeClr>
                </a:solidFill>
                <a:cs typeface="+mn-ea"/>
                <a:sym typeface="+mn-lt"/>
              </a:rPr>
              <a:t>第</a:t>
            </a:r>
            <a:r>
              <a:rPr lang="en-US" altLang="zh-CN" sz="1800" b="0" i="0" u="none" strike="noStrike" kern="100" baseline="0" dirty="0">
                <a:solidFill>
                  <a:schemeClr val="bg1">
                    <a:lumMod val="95000"/>
                  </a:schemeClr>
                </a:solidFill>
                <a:cs typeface="+mn-ea"/>
                <a:sym typeface="+mn-lt"/>
              </a:rPr>
              <a:t>1</a:t>
            </a:r>
            <a:r>
              <a:rPr lang="zh-CN" altLang="en-US" sz="1800" b="0" i="0" u="none" strike="noStrike" kern="100" baseline="0" dirty="0">
                <a:solidFill>
                  <a:schemeClr val="bg1">
                    <a:lumMod val="95000"/>
                  </a:schemeClr>
                </a:solidFill>
                <a:cs typeface="+mn-ea"/>
                <a:sym typeface="+mn-lt"/>
              </a:rPr>
              <a:t>步：所有者</a:t>
            </a:r>
            <a:r>
              <a:rPr lang="en-US" altLang="zh-CN" sz="1800" b="0" i="0" u="none" strike="noStrike" kern="100" baseline="0" dirty="0">
                <a:solidFill>
                  <a:schemeClr val="bg1">
                    <a:lumMod val="95000"/>
                  </a:schemeClr>
                </a:solidFill>
                <a:cs typeface="+mn-ea"/>
                <a:sym typeface="+mn-lt"/>
              </a:rPr>
              <a:t>A</a:t>
            </a:r>
            <a:r>
              <a:rPr lang="zh-CN" altLang="en-US" sz="1800" b="0" i="0" u="none" strike="noStrike" kern="100" baseline="0" dirty="0">
                <a:solidFill>
                  <a:schemeClr val="bg1">
                    <a:lumMod val="95000"/>
                  </a:schemeClr>
                </a:solidFill>
                <a:cs typeface="+mn-ea"/>
                <a:sym typeface="+mn-lt"/>
              </a:rPr>
              <a:t>利用他的私钥对前一次交易（比特货来源）和下一位所有者</a:t>
            </a:r>
            <a:r>
              <a:rPr lang="en-US" altLang="zh-CN" sz="1800" b="0" i="0" u="none" strike="noStrike" kern="100" baseline="0" dirty="0">
                <a:solidFill>
                  <a:schemeClr val="bg1">
                    <a:lumMod val="95000"/>
                  </a:schemeClr>
                </a:solidFill>
                <a:cs typeface="+mn-ea"/>
                <a:sym typeface="+mn-lt"/>
              </a:rPr>
              <a:t>B</a:t>
            </a:r>
            <a:r>
              <a:rPr lang="zh-CN" altLang="en-US" sz="1800" b="0" i="0" u="none" strike="noStrike" kern="100" baseline="0" dirty="0">
                <a:solidFill>
                  <a:schemeClr val="bg1">
                    <a:lumMod val="95000"/>
                  </a:schemeClr>
                </a:solidFill>
                <a:cs typeface="+mn-ea"/>
                <a:sym typeface="+mn-lt"/>
              </a:rPr>
              <a:t>签署一个数字签名，并将这个签名附加在这枚货币的末尾，制作成交易单</a:t>
            </a:r>
          </a:p>
          <a:p>
            <a:pPr marR="0" lvl="0" algn="just" rtl="0">
              <a:lnSpc>
                <a:spcPct val="130000"/>
              </a:lnSpc>
            </a:pPr>
            <a:r>
              <a:rPr lang="zh-CN" altLang="en-US" sz="1800" b="0" i="0" u="none" strike="noStrike" kern="100" baseline="0" dirty="0">
                <a:solidFill>
                  <a:schemeClr val="bg1">
                    <a:lumMod val="95000"/>
                  </a:schemeClr>
                </a:solidFill>
                <a:cs typeface="+mn-ea"/>
                <a:sym typeface="+mn-lt"/>
              </a:rPr>
              <a:t>要点：</a:t>
            </a:r>
            <a:r>
              <a:rPr lang="en-US" altLang="zh-CN" sz="1800" b="0" i="0" u="none" strike="noStrike" kern="100" baseline="0" dirty="0">
                <a:solidFill>
                  <a:schemeClr val="bg1">
                    <a:lumMod val="95000"/>
                  </a:schemeClr>
                </a:solidFill>
                <a:cs typeface="+mn-ea"/>
                <a:sym typeface="+mn-lt"/>
              </a:rPr>
              <a:t>B</a:t>
            </a:r>
            <a:r>
              <a:rPr lang="zh-CN" altLang="en-US" sz="1800" b="0" i="0" u="none" strike="noStrike" kern="100" baseline="0" dirty="0">
                <a:solidFill>
                  <a:schemeClr val="bg1">
                    <a:lumMod val="95000"/>
                  </a:schemeClr>
                </a:solidFill>
                <a:cs typeface="+mn-ea"/>
                <a:sym typeface="+mn-lt"/>
              </a:rPr>
              <a:t>以公钥作为接收方地址</a:t>
            </a:r>
          </a:p>
          <a:p>
            <a:pPr marR="0" lvl="0" algn="just" rtl="0">
              <a:lnSpc>
                <a:spcPct val="130000"/>
              </a:lnSpc>
            </a:pPr>
            <a:r>
              <a:rPr lang="zh-CN" altLang="en-US" sz="1800" b="0" i="0" u="none" strike="noStrike" kern="100" baseline="0" dirty="0">
                <a:solidFill>
                  <a:schemeClr val="bg1">
                    <a:lumMod val="95000"/>
                  </a:schemeClr>
                </a:solidFill>
                <a:cs typeface="+mn-ea"/>
                <a:sym typeface="+mn-lt"/>
              </a:rPr>
              <a:t>第</a:t>
            </a:r>
            <a:r>
              <a:rPr lang="en-US" altLang="zh-CN" sz="1800" b="0" i="0" u="none" strike="noStrike" kern="100" baseline="0" dirty="0">
                <a:solidFill>
                  <a:schemeClr val="bg1">
                    <a:lumMod val="95000"/>
                  </a:schemeClr>
                </a:solidFill>
                <a:cs typeface="+mn-ea"/>
                <a:sym typeface="+mn-lt"/>
              </a:rPr>
              <a:t>2</a:t>
            </a:r>
            <a:r>
              <a:rPr lang="zh-CN" altLang="en-US" sz="1800" b="0" i="0" u="none" strike="noStrike" kern="100" baseline="0" dirty="0">
                <a:solidFill>
                  <a:schemeClr val="bg1">
                    <a:lumMod val="95000"/>
                  </a:schemeClr>
                </a:solidFill>
                <a:cs typeface="+mn-ea"/>
                <a:sym typeface="+mn-lt"/>
              </a:rPr>
              <a:t>步：</a:t>
            </a:r>
            <a:r>
              <a:rPr lang="en-US" altLang="zh-CN" sz="1800" b="0" i="0" u="none" strike="noStrike" kern="100" baseline="0" dirty="0">
                <a:solidFill>
                  <a:schemeClr val="bg1">
                    <a:lumMod val="95000"/>
                  </a:schemeClr>
                </a:solidFill>
                <a:cs typeface="+mn-ea"/>
                <a:sym typeface="+mn-lt"/>
              </a:rPr>
              <a:t>A</a:t>
            </a:r>
            <a:r>
              <a:rPr lang="zh-CN" altLang="en-US" sz="1800" b="0" i="0" u="none" strike="noStrike" kern="100" baseline="0" dirty="0">
                <a:solidFill>
                  <a:schemeClr val="bg1">
                    <a:lumMod val="95000"/>
                  </a:schemeClr>
                </a:solidFill>
                <a:cs typeface="+mn-ea"/>
                <a:sym typeface="+mn-lt"/>
              </a:rPr>
              <a:t>将交易单广播至全网，比特币就发送给了</a:t>
            </a:r>
            <a:r>
              <a:rPr lang="en-US" altLang="zh-CN" sz="1800" b="0" i="0" u="none" strike="noStrike" kern="100" baseline="0" dirty="0">
                <a:solidFill>
                  <a:schemeClr val="bg1">
                    <a:lumMod val="95000"/>
                  </a:schemeClr>
                </a:solidFill>
                <a:cs typeface="+mn-ea"/>
                <a:sym typeface="+mn-lt"/>
              </a:rPr>
              <a:t>B</a:t>
            </a:r>
            <a:r>
              <a:rPr lang="zh-CN" altLang="en-US" sz="1800" b="0" i="0" u="none" strike="noStrike" kern="100" baseline="0" dirty="0">
                <a:solidFill>
                  <a:schemeClr val="bg1">
                    <a:lumMod val="95000"/>
                  </a:schemeClr>
                </a:solidFill>
                <a:cs typeface="+mn-ea"/>
                <a:sym typeface="+mn-lt"/>
              </a:rPr>
              <a:t>，每个节点都将收到的交易信息纳入一个区块中</a:t>
            </a:r>
          </a:p>
          <a:p>
            <a:pPr marR="0" lvl="0" algn="just" rtl="0">
              <a:lnSpc>
                <a:spcPct val="130000"/>
              </a:lnSpc>
            </a:pPr>
            <a:r>
              <a:rPr lang="zh-CN" altLang="en-US" sz="1800" b="0" i="0" u="none" strike="noStrike" kern="100" baseline="0" dirty="0">
                <a:solidFill>
                  <a:schemeClr val="bg1">
                    <a:lumMod val="95000"/>
                  </a:schemeClr>
                </a:solidFill>
                <a:cs typeface="+mn-ea"/>
                <a:sym typeface="+mn-lt"/>
              </a:rPr>
              <a:t>要点：对</a:t>
            </a:r>
            <a:r>
              <a:rPr lang="en-US" altLang="zh-CN" sz="1800" b="0" i="0" u="none" strike="noStrike" kern="100" baseline="0" dirty="0">
                <a:solidFill>
                  <a:schemeClr val="bg1">
                    <a:lumMod val="95000"/>
                  </a:schemeClr>
                </a:solidFill>
                <a:cs typeface="+mn-ea"/>
                <a:sym typeface="+mn-lt"/>
              </a:rPr>
              <a:t>B</a:t>
            </a:r>
            <a:r>
              <a:rPr lang="zh-CN" altLang="en-US" sz="1800" b="0" i="0" u="none" strike="noStrike" kern="100" baseline="0" dirty="0">
                <a:solidFill>
                  <a:schemeClr val="bg1">
                    <a:lumMod val="95000"/>
                  </a:schemeClr>
                </a:solidFill>
                <a:cs typeface="+mn-ea"/>
                <a:sym typeface="+mn-lt"/>
              </a:rPr>
              <a:t>而言，该枚比特币会即时显示在比特币钱包中，但直到区块确认成功后才可用。目前一笔比特币从支付到最终确认成功，得到</a:t>
            </a:r>
            <a:r>
              <a:rPr lang="en-US" altLang="zh-CN" sz="1800" b="0" i="0" u="none" strike="noStrike" kern="100" baseline="0" dirty="0">
                <a:solidFill>
                  <a:schemeClr val="bg1">
                    <a:lumMod val="95000"/>
                  </a:schemeClr>
                </a:solidFill>
                <a:cs typeface="+mn-ea"/>
                <a:sym typeface="+mn-lt"/>
              </a:rPr>
              <a:t>6</a:t>
            </a:r>
            <a:r>
              <a:rPr lang="zh-CN" altLang="en-US" sz="1800" b="0" i="0" u="none" strike="noStrike" kern="100" baseline="0" dirty="0">
                <a:solidFill>
                  <a:schemeClr val="bg1">
                    <a:lumMod val="95000"/>
                  </a:schemeClr>
                </a:solidFill>
                <a:cs typeface="+mn-ea"/>
                <a:sym typeface="+mn-lt"/>
              </a:rPr>
              <a:t>个区块确认之后才能真正确认到帐</a:t>
            </a:r>
          </a:p>
        </p:txBody>
      </p:sp>
      <p:sp>
        <p:nvSpPr>
          <p:cNvPr id="8" name="流程图: 存储数据 7">
            <a:extLst>
              <a:ext uri="{FF2B5EF4-FFF2-40B4-BE49-F238E27FC236}">
                <a16:creationId xmlns:a16="http://schemas.microsoft.com/office/drawing/2014/main" xmlns="" id="{33BB11EE-166E-496F-9900-8F300E206207}"/>
              </a:ext>
            </a:extLst>
          </p:cNvPr>
          <p:cNvSpPr/>
          <p:nvPr/>
        </p:nvSpPr>
        <p:spPr>
          <a:xfrm>
            <a:off x="1070187" y="1464900"/>
            <a:ext cx="2108719" cy="588646"/>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矩形 3">
            <a:extLst>
              <a:ext uri="{FF2B5EF4-FFF2-40B4-BE49-F238E27FC236}">
                <a16:creationId xmlns:a16="http://schemas.microsoft.com/office/drawing/2014/main" xmlns="" id="{65A895BC-0C27-477D-A019-39C742ABC656}"/>
              </a:ext>
            </a:extLst>
          </p:cNvPr>
          <p:cNvSpPr/>
          <p:nvPr/>
        </p:nvSpPr>
        <p:spPr>
          <a:xfrm>
            <a:off x="1297299" y="1504422"/>
            <a:ext cx="1654494" cy="452432"/>
          </a:xfrm>
          <a:prstGeom prst="flowChartOnlineStorage">
            <a:avLst/>
          </a:prstGeom>
          <a:noFill/>
        </p:spPr>
        <p:txBody>
          <a:bodyPr wrap="none">
            <a:spAutoFit/>
          </a:bodyPr>
          <a:lstStyle/>
          <a:p>
            <a:pPr lvl="0" algn="ctr">
              <a:lnSpc>
                <a:spcPct val="130000"/>
              </a:lnSpc>
            </a:pPr>
            <a:r>
              <a:rPr lang="zh-CN" altLang="en-US" b="1" kern="100" dirty="0">
                <a:solidFill>
                  <a:srgbClr val="406079"/>
                </a:solidFill>
                <a:cs typeface="+mn-ea"/>
                <a:sym typeface="+mn-lt"/>
              </a:rPr>
              <a:t>节点网络</a:t>
            </a:r>
          </a:p>
        </p:txBody>
      </p:sp>
    </p:spTree>
    <p:extLst>
      <p:ext uri="{BB962C8B-B14F-4D97-AF65-F5344CB8AC3E}">
        <p14:creationId xmlns:p14="http://schemas.microsoft.com/office/powerpoint/2010/main" val="37473212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500" fill="hold"/>
                                        <p:tgtEl>
                                          <p:spTgt spid="7"/>
                                        </p:tgtEl>
                                        <p:attrNameLst>
                                          <p:attrName>ppt_x</p:attrName>
                                        </p:attrNameLst>
                                      </p:cBhvr>
                                      <p:tavLst>
                                        <p:tav tm="0">
                                          <p:val>
                                            <p:strVal val="#ppt_x"/>
                                          </p:val>
                                        </p:tav>
                                        <p:tav tm="100000">
                                          <p:val>
                                            <p:strVal val="#ppt_x"/>
                                          </p:val>
                                        </p:tav>
                                      </p:tavLst>
                                    </p:anim>
                                    <p:anim calcmode="lin" valueType="num">
                                      <p:cBhvr additive="base">
                                        <p:cTn id="16"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22" presetClass="entr" presetSubtype="1"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wipe(up)">
                                      <p:cBhvr>
                                        <p:cTn id="21" dur="500"/>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22" presetClass="entr" presetSubtype="1" fill="hold" grpId="0"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wipe(up)">
                                      <p:cBhvr>
                                        <p:cTn id="26" dur="500"/>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3">
                                            <p:txEl>
                                              <p:pRg st="2" end="2"/>
                                            </p:txEl>
                                          </p:spTgt>
                                        </p:tgtEl>
                                        <p:attrNameLst>
                                          <p:attrName>style.visibility</p:attrName>
                                        </p:attrNameLst>
                                      </p:cBhvr>
                                      <p:to>
                                        <p:strVal val="visible"/>
                                      </p:to>
                                    </p:set>
                                    <p:animEffect transition="in" filter="wipe(up)">
                                      <p:cBhvr>
                                        <p:cTn id="31" dur="500"/>
                                        <p:tgtEl>
                                          <p:spTgt spid="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grpId="0" nodeType="clickEffect">
                                  <p:stCondLst>
                                    <p:cond delay="0"/>
                                  </p:stCondLst>
                                  <p:childTnLst>
                                    <p:set>
                                      <p:cBhvr>
                                        <p:cTn id="35" dur="1" fill="hold">
                                          <p:stCondLst>
                                            <p:cond delay="0"/>
                                          </p:stCondLst>
                                        </p:cTn>
                                        <p:tgtEl>
                                          <p:spTgt spid="3">
                                            <p:txEl>
                                              <p:pRg st="3" end="3"/>
                                            </p:txEl>
                                          </p:spTgt>
                                        </p:tgtEl>
                                        <p:attrNameLst>
                                          <p:attrName>style.visibility</p:attrName>
                                        </p:attrNameLst>
                                      </p:cBhvr>
                                      <p:to>
                                        <p:strVal val="visible"/>
                                      </p:to>
                                    </p:set>
                                    <p:animEffect transition="in" filter="wipe(up)">
                                      <p:cBhvr>
                                        <p:cTn id="3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8" grpId="0" animBg="1"/>
      <p:bldP spid="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流程图: 存储数据 7">
            <a:extLst>
              <a:ext uri="{FF2B5EF4-FFF2-40B4-BE49-F238E27FC236}">
                <a16:creationId xmlns:a16="http://schemas.microsoft.com/office/drawing/2014/main" xmlns="" id="{06715F1B-9DE9-48BD-844B-393026D5C815}"/>
              </a:ext>
            </a:extLst>
          </p:cNvPr>
          <p:cNvSpPr/>
          <p:nvPr/>
        </p:nvSpPr>
        <p:spPr>
          <a:xfrm>
            <a:off x="1070187" y="1464900"/>
            <a:ext cx="2108719" cy="588646"/>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a:extLst>
              <a:ext uri="{FF2B5EF4-FFF2-40B4-BE49-F238E27FC236}">
                <a16:creationId xmlns:a16="http://schemas.microsoft.com/office/drawing/2014/main" xmlns="" id="{19EE9415-5CC3-4FD5-A035-485F96B1C8A3}"/>
              </a:ext>
            </a:extLst>
          </p:cNvPr>
          <p:cNvSpPr>
            <a:spLocks noGrp="1"/>
          </p:cNvSpPr>
          <p:nvPr>
            <p:ph type="title"/>
          </p:nvPr>
        </p:nvSpPr>
        <p:spPr>
          <a:xfrm>
            <a:off x="-3289043" y="-151854"/>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sp>
        <p:nvSpPr>
          <p:cNvPr id="3" name="文本占位符 2">
            <a:extLst>
              <a:ext uri="{FF2B5EF4-FFF2-40B4-BE49-F238E27FC236}">
                <a16:creationId xmlns:a16="http://schemas.microsoft.com/office/drawing/2014/main" xmlns="" id="{309A243D-A3D1-4375-9DF7-48E89478B9E3}"/>
              </a:ext>
            </a:extLst>
          </p:cNvPr>
          <p:cNvSpPr>
            <a:spLocks noGrp="1"/>
          </p:cNvSpPr>
          <p:nvPr>
            <p:ph type="body" idx="4294967295"/>
          </p:nvPr>
        </p:nvSpPr>
        <p:spPr>
          <a:xfrm>
            <a:off x="1070187" y="2344737"/>
            <a:ext cx="10283613"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第</a:t>
            </a:r>
            <a:r>
              <a:rPr lang="en-US" altLang="zh-CN" sz="1800" b="0" i="0" u="none" strike="noStrike" kern="100" baseline="0" dirty="0">
                <a:solidFill>
                  <a:schemeClr val="bg1">
                    <a:lumMod val="95000"/>
                  </a:schemeClr>
                </a:solidFill>
                <a:cs typeface="+mn-ea"/>
                <a:sym typeface="+mn-lt"/>
              </a:rPr>
              <a:t>3</a:t>
            </a:r>
            <a:r>
              <a:rPr lang="zh-CN" altLang="en-US" sz="1800" b="0" i="0" u="none" strike="noStrike" kern="100" baseline="0" dirty="0">
                <a:solidFill>
                  <a:schemeClr val="bg1">
                    <a:lumMod val="95000"/>
                  </a:schemeClr>
                </a:solidFill>
                <a:cs typeface="+mn-ea"/>
                <a:sym typeface="+mn-lt"/>
              </a:rPr>
              <a:t>步：每个节点通过解一道数学难题，从而去获得创建新区块权利，并争取得到比特币的奖励（新比特币会在此过程中产生）</a:t>
            </a:r>
          </a:p>
          <a:p>
            <a:pPr marR="0" lvl="0" rtl="0">
              <a:lnSpc>
                <a:spcPct val="130000"/>
              </a:lnSpc>
            </a:pPr>
            <a:r>
              <a:rPr lang="zh-CN" altLang="en-US" sz="1800" b="0" i="0" u="none" strike="noStrike" kern="100" baseline="0" dirty="0">
                <a:solidFill>
                  <a:schemeClr val="bg1">
                    <a:lumMod val="95000"/>
                  </a:schemeClr>
                </a:solidFill>
                <a:cs typeface="+mn-ea"/>
                <a:sym typeface="+mn-lt"/>
              </a:rPr>
              <a:t>要点：节点反复尝试寻找一个数值，使得将该数值、区块链中最后一个区块的</a:t>
            </a:r>
            <a:r>
              <a:rPr lang="en-US" altLang="zh-CN" sz="1800" b="0" i="0" u="none" strike="noStrike" kern="100" baseline="0" dirty="0">
                <a:solidFill>
                  <a:schemeClr val="bg1">
                    <a:lumMod val="95000"/>
                  </a:schemeClr>
                </a:solidFill>
                <a:cs typeface="+mn-ea"/>
                <a:sym typeface="+mn-lt"/>
              </a:rPr>
              <a:t>Hash</a:t>
            </a:r>
            <a:r>
              <a:rPr lang="zh-CN" altLang="en-US" sz="1800" b="0" i="0" u="none" strike="noStrike" kern="100" baseline="0" dirty="0">
                <a:solidFill>
                  <a:schemeClr val="bg1">
                    <a:lumMod val="95000"/>
                  </a:schemeClr>
                </a:solidFill>
                <a:cs typeface="+mn-ea"/>
                <a:sym typeface="+mn-lt"/>
              </a:rPr>
              <a:t>值以及交易单三部分送入</a:t>
            </a:r>
            <a:r>
              <a:rPr lang="en-US" altLang="zh-CN" sz="1800" b="0" i="0" u="none" strike="noStrike" kern="100" baseline="0" dirty="0">
                <a:solidFill>
                  <a:schemeClr val="bg1">
                    <a:lumMod val="95000"/>
                  </a:schemeClr>
                </a:solidFill>
                <a:cs typeface="+mn-ea"/>
                <a:sym typeface="+mn-lt"/>
              </a:rPr>
              <a:t>SHA256</a:t>
            </a:r>
            <a:r>
              <a:rPr lang="zh-CN" altLang="en-US" sz="1800" b="0" i="0" u="none" strike="noStrike" kern="100" baseline="0" dirty="0">
                <a:solidFill>
                  <a:schemeClr val="bg1">
                    <a:lumMod val="95000"/>
                  </a:schemeClr>
                </a:solidFill>
                <a:cs typeface="+mn-ea"/>
                <a:sym typeface="+mn-lt"/>
              </a:rPr>
              <a:t>算法后能计算出散列值</a:t>
            </a:r>
            <a:r>
              <a:rPr lang="en-US" altLang="zh-CN" sz="1800" b="0" i="0" u="none" strike="noStrike" kern="100" baseline="0" dirty="0">
                <a:solidFill>
                  <a:schemeClr val="bg1">
                    <a:lumMod val="95000"/>
                  </a:schemeClr>
                </a:solidFill>
                <a:cs typeface="+mn-ea"/>
                <a:sym typeface="+mn-lt"/>
              </a:rPr>
              <a:t>X</a:t>
            </a:r>
            <a:r>
              <a:rPr lang="zh-CN" altLang="en-US" sz="1800" b="0" i="0" u="none" strike="noStrike" kern="100" baseline="0" dirty="0">
                <a:solidFill>
                  <a:schemeClr val="bg1">
                    <a:lumMod val="95000"/>
                  </a:schemeClr>
                </a:solidFill>
                <a:cs typeface="+mn-ea"/>
                <a:sym typeface="+mn-lt"/>
              </a:rPr>
              <a:t>（</a:t>
            </a:r>
            <a:r>
              <a:rPr lang="en-US" altLang="zh-CN" sz="1800" b="0" i="0" u="none" strike="noStrike" kern="100" baseline="0" dirty="0">
                <a:solidFill>
                  <a:schemeClr val="bg1">
                    <a:lumMod val="95000"/>
                  </a:schemeClr>
                </a:solidFill>
                <a:cs typeface="+mn-ea"/>
                <a:sym typeface="+mn-lt"/>
              </a:rPr>
              <a:t>256</a:t>
            </a:r>
            <a:r>
              <a:rPr lang="zh-CN" altLang="en-US" sz="1800" b="0" i="0" u="none" strike="noStrike" kern="100" baseline="0" dirty="0">
                <a:solidFill>
                  <a:schemeClr val="bg1">
                    <a:lumMod val="95000"/>
                  </a:schemeClr>
                </a:solidFill>
                <a:cs typeface="+mn-ea"/>
                <a:sym typeface="+mn-lt"/>
              </a:rPr>
              <a:t>位）满足一定条件（比如前</a:t>
            </a:r>
            <a:r>
              <a:rPr lang="en-US" altLang="zh-CN" sz="1800" b="0" i="0" u="none" strike="noStrike" kern="100" baseline="0" dirty="0">
                <a:solidFill>
                  <a:schemeClr val="bg1">
                    <a:lumMod val="95000"/>
                  </a:schemeClr>
                </a:solidFill>
                <a:cs typeface="+mn-ea"/>
                <a:sym typeface="+mn-lt"/>
              </a:rPr>
              <a:t>20</a:t>
            </a:r>
            <a:r>
              <a:rPr lang="zh-CN" altLang="en-US" sz="1800" b="0" i="0" u="none" strike="noStrike" kern="100" baseline="0" dirty="0">
                <a:solidFill>
                  <a:schemeClr val="bg1">
                    <a:lumMod val="95000"/>
                  </a:schemeClr>
                </a:solidFill>
                <a:cs typeface="+mn-ea"/>
                <a:sym typeface="+mn-lt"/>
              </a:rPr>
              <a:t>位均为</a:t>
            </a:r>
            <a:r>
              <a:rPr lang="en-US" altLang="zh-CN" sz="1800" b="0" i="0" u="none" strike="noStrike" kern="100" baseline="0" dirty="0">
                <a:solidFill>
                  <a:schemeClr val="bg1">
                    <a:lumMod val="95000"/>
                  </a:schemeClr>
                </a:solidFill>
                <a:cs typeface="+mn-ea"/>
                <a:sym typeface="+mn-lt"/>
              </a:rPr>
              <a:t>0</a:t>
            </a:r>
            <a:r>
              <a:rPr lang="zh-CN" altLang="en-US" sz="1800" b="0" i="0" u="none" strike="noStrike" kern="100" baseline="0" dirty="0">
                <a:solidFill>
                  <a:schemeClr val="bg1">
                    <a:lumMod val="95000"/>
                  </a:schemeClr>
                </a:solidFill>
                <a:cs typeface="+mn-ea"/>
                <a:sym typeface="+mn-lt"/>
              </a:rPr>
              <a:t>），即找到数学难题的解。由此可见，答案并不唯一</a:t>
            </a:r>
          </a:p>
          <a:p>
            <a:pPr marR="0" lvl="0" rtl="0">
              <a:lnSpc>
                <a:spcPct val="130000"/>
              </a:lnSpc>
            </a:pPr>
            <a:r>
              <a:rPr lang="zh-CN" altLang="en-US" sz="1800" b="0" i="0" u="none" strike="noStrike" kern="100" baseline="0" dirty="0">
                <a:solidFill>
                  <a:schemeClr val="bg1">
                    <a:lumMod val="95000"/>
                  </a:schemeClr>
                </a:solidFill>
                <a:cs typeface="+mn-ea"/>
                <a:sym typeface="+mn-lt"/>
              </a:rPr>
              <a:t>第</a:t>
            </a:r>
            <a:r>
              <a:rPr lang="en-US" altLang="zh-CN" sz="1800" b="0" i="0" u="none" strike="noStrike" kern="100" baseline="0" dirty="0">
                <a:solidFill>
                  <a:schemeClr val="bg1">
                    <a:lumMod val="95000"/>
                  </a:schemeClr>
                </a:solidFill>
                <a:cs typeface="+mn-ea"/>
                <a:sym typeface="+mn-lt"/>
              </a:rPr>
              <a:t>4</a:t>
            </a:r>
            <a:r>
              <a:rPr lang="zh-CN" altLang="en-US" sz="1800" b="0" i="0" u="none" strike="noStrike" kern="100" baseline="0" dirty="0">
                <a:solidFill>
                  <a:schemeClr val="bg1">
                    <a:lumMod val="95000"/>
                  </a:schemeClr>
                </a:solidFill>
                <a:cs typeface="+mn-ea"/>
                <a:sym typeface="+mn-lt"/>
              </a:rPr>
              <a:t>步：当一个节点找到解时，它就向全网广播该区块记录的所有盖时间戳交易，并由全网其他节点核对</a:t>
            </a:r>
          </a:p>
          <a:p>
            <a:pPr marR="0" lvl="0" rtl="0">
              <a:lnSpc>
                <a:spcPct val="130000"/>
              </a:lnSpc>
            </a:pPr>
            <a:r>
              <a:rPr lang="zh-CN" altLang="en-US" sz="1800" b="0" i="0" u="none" strike="noStrike" kern="100" baseline="0" dirty="0">
                <a:solidFill>
                  <a:schemeClr val="bg1">
                    <a:lumMod val="95000"/>
                  </a:schemeClr>
                </a:solidFill>
                <a:cs typeface="+mn-ea"/>
                <a:sym typeface="+mn-lt"/>
              </a:rPr>
              <a:t>要点：时间戳用来证实特定区块必然于某特定时间是的确存在的。比特币网络采取从</a:t>
            </a:r>
            <a:r>
              <a:rPr lang="en-US" altLang="zh-CN" sz="1800" b="0" i="0" u="none" strike="noStrike" kern="100" baseline="0" dirty="0">
                <a:solidFill>
                  <a:schemeClr val="bg1">
                    <a:lumMod val="95000"/>
                  </a:schemeClr>
                </a:solidFill>
                <a:cs typeface="+mn-ea"/>
                <a:sym typeface="+mn-lt"/>
              </a:rPr>
              <a:t>5</a:t>
            </a:r>
            <a:r>
              <a:rPr lang="zh-CN" altLang="en-US" sz="1800" b="0" i="0" u="none" strike="noStrike" kern="100" baseline="0" dirty="0">
                <a:solidFill>
                  <a:schemeClr val="bg1">
                    <a:lumMod val="95000"/>
                  </a:schemeClr>
                </a:solidFill>
                <a:cs typeface="+mn-ea"/>
                <a:sym typeface="+mn-lt"/>
              </a:rPr>
              <a:t>个以上节点获取时间，然后取中间值的方式作为时间戳。</a:t>
            </a:r>
          </a:p>
        </p:txBody>
      </p:sp>
      <p:sp>
        <p:nvSpPr>
          <p:cNvPr id="7" name="矩形 6">
            <a:extLst>
              <a:ext uri="{FF2B5EF4-FFF2-40B4-BE49-F238E27FC236}">
                <a16:creationId xmlns:a16="http://schemas.microsoft.com/office/drawing/2014/main" xmlns="" id="{52614C0A-E211-4AE8-A03E-FE0446F722C2}"/>
              </a:ext>
            </a:extLst>
          </p:cNvPr>
          <p:cNvSpPr/>
          <p:nvPr/>
        </p:nvSpPr>
        <p:spPr>
          <a:xfrm>
            <a:off x="1535982" y="1534445"/>
            <a:ext cx="865551" cy="325684"/>
          </a:xfrm>
          <a:prstGeom prst="rect">
            <a:avLst/>
          </a:prstGeom>
          <a:noFill/>
        </p:spPr>
        <p:txBody>
          <a:bodyPr wrap="none">
            <a:spAutoFit/>
          </a:bodyPr>
          <a:lstStyle/>
          <a:p>
            <a:pPr lvl="0">
              <a:lnSpc>
                <a:spcPct val="130000"/>
              </a:lnSpc>
            </a:pPr>
            <a:r>
              <a:rPr lang="zh-CN" altLang="en-US" b="1" kern="100" dirty="0">
                <a:solidFill>
                  <a:srgbClr val="406079"/>
                </a:solidFill>
                <a:cs typeface="+mn-ea"/>
                <a:sym typeface="+mn-lt"/>
              </a:rPr>
              <a:t>交易过程</a:t>
            </a:r>
          </a:p>
        </p:txBody>
      </p:sp>
    </p:spTree>
    <p:extLst>
      <p:ext uri="{BB962C8B-B14F-4D97-AF65-F5344CB8AC3E}">
        <p14:creationId xmlns:p14="http://schemas.microsoft.com/office/powerpoint/2010/main" val="76164286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anim calcmode="lin" valueType="num">
                                      <p:cBhvr additive="base">
                                        <p:cTn id="11" dur="500" fill="hold"/>
                                        <p:tgtEl>
                                          <p:spTgt spid="8"/>
                                        </p:tgtEl>
                                        <p:attrNameLst>
                                          <p:attrName>ppt_x</p:attrName>
                                        </p:attrNameLst>
                                      </p:cBhvr>
                                      <p:tavLst>
                                        <p:tav tm="0">
                                          <p:val>
                                            <p:strVal val="#ppt_x"/>
                                          </p:val>
                                        </p:tav>
                                        <p:tav tm="100000">
                                          <p:val>
                                            <p:strVal val="#ppt_x"/>
                                          </p:val>
                                        </p:tav>
                                      </p:tavLst>
                                    </p:anim>
                                    <p:anim calcmode="lin" valueType="num">
                                      <p:cBhvr additive="base">
                                        <p:cTn id="12"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up)">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wipe(up)">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wipe(up)">
                                      <p:cBhvr>
                                        <p:cTn id="3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3" grpId="0" build="p"/>
      <p:bldP spid="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131CC031-C986-411E-9C18-28BD200090A6}"/>
              </a:ext>
            </a:extLst>
          </p:cNvPr>
          <p:cNvSpPr>
            <a:spLocks noGrp="1"/>
          </p:cNvSpPr>
          <p:nvPr>
            <p:ph type="title"/>
          </p:nvPr>
        </p:nvSpPr>
        <p:spPr>
          <a:xfrm>
            <a:off x="-3325611" y="-123397"/>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区块链网络</a:t>
            </a:r>
          </a:p>
        </p:txBody>
      </p:sp>
      <p:grpSp>
        <p:nvGrpSpPr>
          <p:cNvPr id="4" name="组合 3">
            <a:extLst>
              <a:ext uri="{FF2B5EF4-FFF2-40B4-BE49-F238E27FC236}">
                <a16:creationId xmlns:a16="http://schemas.microsoft.com/office/drawing/2014/main" xmlns="" id="{E5C70F14-AD4C-497F-8B83-F9FC4ED6CE2D}"/>
              </a:ext>
            </a:extLst>
          </p:cNvPr>
          <p:cNvGrpSpPr/>
          <p:nvPr/>
        </p:nvGrpSpPr>
        <p:grpSpPr>
          <a:xfrm>
            <a:off x="1119673" y="1521355"/>
            <a:ext cx="2108719" cy="588646"/>
            <a:chOff x="1134535" y="1411900"/>
            <a:chExt cx="2699380" cy="753528"/>
          </a:xfrm>
          <a:solidFill>
            <a:schemeClr val="bg1">
              <a:lumMod val="95000"/>
            </a:schemeClr>
          </a:solidFill>
        </p:grpSpPr>
        <p:sp>
          <p:nvSpPr>
            <p:cNvPr id="5" name="流程图: 存储数据 4">
              <a:extLst>
                <a:ext uri="{FF2B5EF4-FFF2-40B4-BE49-F238E27FC236}">
                  <a16:creationId xmlns:a16="http://schemas.microsoft.com/office/drawing/2014/main" xmlns="" id="{EC1CBD9D-745D-4675-A109-C7532312C1DA}"/>
                </a:ext>
              </a:extLst>
            </p:cNvPr>
            <p:cNvSpPr/>
            <p:nvPr/>
          </p:nvSpPr>
          <p:spPr>
            <a:xfrm>
              <a:off x="1134535" y="1411900"/>
              <a:ext cx="2699380" cy="753528"/>
            </a:xfrm>
            <a:prstGeom prst="flowChartOnlineStorag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a:extLst>
                <a:ext uri="{FF2B5EF4-FFF2-40B4-BE49-F238E27FC236}">
                  <a16:creationId xmlns:a16="http://schemas.microsoft.com/office/drawing/2014/main" xmlns="" id="{203811EB-BB75-4E46-82CC-0D5788D96FD6}"/>
                </a:ext>
              </a:extLst>
            </p:cNvPr>
            <p:cNvSpPr/>
            <p:nvPr/>
          </p:nvSpPr>
          <p:spPr>
            <a:xfrm>
              <a:off x="1763007" y="1507941"/>
              <a:ext cx="1107995" cy="416909"/>
            </a:xfrm>
            <a:prstGeom prst="rect">
              <a:avLst/>
            </a:prstGeom>
            <a:noFill/>
          </p:spPr>
          <p:txBody>
            <a:bodyPr wrap="none">
              <a:spAutoFit/>
            </a:bodyPr>
            <a:lstStyle/>
            <a:p>
              <a:pPr lvl="0">
                <a:lnSpc>
                  <a:spcPct val="130000"/>
                </a:lnSpc>
              </a:pPr>
              <a:r>
                <a:rPr lang="zh-CN" altLang="en-US" b="1" kern="100" dirty="0">
                  <a:solidFill>
                    <a:srgbClr val="406079"/>
                  </a:solidFill>
                  <a:cs typeface="+mn-ea"/>
                  <a:sym typeface="+mn-lt"/>
                </a:rPr>
                <a:t>交易过程</a:t>
              </a:r>
            </a:p>
          </p:txBody>
        </p:sp>
      </p:grpSp>
      <p:sp>
        <p:nvSpPr>
          <p:cNvPr id="3" name="文本占位符 2">
            <a:extLst>
              <a:ext uri="{FF2B5EF4-FFF2-40B4-BE49-F238E27FC236}">
                <a16:creationId xmlns:a16="http://schemas.microsoft.com/office/drawing/2014/main" xmlns="" id="{AF523569-51C3-4570-A9EF-F364908FA853}"/>
              </a:ext>
            </a:extLst>
          </p:cNvPr>
          <p:cNvSpPr>
            <a:spLocks noGrp="1"/>
          </p:cNvSpPr>
          <p:nvPr>
            <p:ph type="body" idx="4294967295"/>
          </p:nvPr>
        </p:nvSpPr>
        <p:spPr>
          <a:xfrm>
            <a:off x="973666" y="2637481"/>
            <a:ext cx="10244667" cy="2624138"/>
          </a:xfrm>
        </p:spPr>
        <p:txBody>
          <a:bodyPr>
            <a:normAutofit/>
          </a:bodyPr>
          <a:lstStyle/>
          <a:p>
            <a:pPr marR="0" lvl="0" algn="just" rtl="0">
              <a:lnSpc>
                <a:spcPct val="130000"/>
              </a:lnSpc>
            </a:pPr>
            <a:r>
              <a:rPr lang="zh-CN" altLang="en-US" sz="1800" b="0" i="0" u="none" strike="noStrike" kern="100" baseline="0" dirty="0">
                <a:solidFill>
                  <a:schemeClr val="bg1">
                    <a:lumMod val="95000"/>
                  </a:schemeClr>
                </a:solidFill>
                <a:cs typeface="+mn-ea"/>
                <a:sym typeface="+mn-lt"/>
              </a:rPr>
              <a:t>第</a:t>
            </a:r>
            <a:r>
              <a:rPr lang="en-US" altLang="zh-CN" sz="1800" b="0" i="0" u="none" strike="noStrike" kern="100" baseline="0" dirty="0">
                <a:solidFill>
                  <a:schemeClr val="bg1">
                    <a:lumMod val="95000"/>
                  </a:schemeClr>
                </a:solidFill>
                <a:cs typeface="+mn-ea"/>
                <a:sym typeface="+mn-lt"/>
              </a:rPr>
              <a:t>5</a:t>
            </a:r>
            <a:r>
              <a:rPr lang="zh-CN" altLang="en-US" sz="1800" b="0" i="0" u="none" strike="noStrike" kern="100" baseline="0" dirty="0">
                <a:solidFill>
                  <a:schemeClr val="bg1">
                    <a:lumMod val="95000"/>
                  </a:schemeClr>
                </a:solidFill>
                <a:cs typeface="+mn-ea"/>
                <a:sym typeface="+mn-lt"/>
              </a:rPr>
              <a:t>步：全网其他节点核对该区块记账的正确性，没有错误后他们将在该合法区块之后竞争下一个区块，这样就形成了一个合法记账的区块链。</a:t>
            </a:r>
          </a:p>
          <a:p>
            <a:pPr marR="0" lvl="0" algn="just" rtl="0">
              <a:lnSpc>
                <a:spcPct val="130000"/>
              </a:lnSpc>
            </a:pPr>
            <a:r>
              <a:rPr lang="zh-CN" altLang="en-US" sz="1800" b="0" i="0" u="none" strike="noStrike" kern="100" baseline="0" dirty="0">
                <a:solidFill>
                  <a:schemeClr val="bg1">
                    <a:lumMod val="95000"/>
                  </a:schemeClr>
                </a:solidFill>
                <a:cs typeface="+mn-ea"/>
                <a:sym typeface="+mn-lt"/>
              </a:rPr>
              <a:t>要点：每个区块的创建时间大约在</a:t>
            </a:r>
            <a:r>
              <a:rPr lang="en-US" altLang="zh-CN" sz="1800" b="0" i="0" u="none" strike="noStrike" kern="100" baseline="0" dirty="0">
                <a:solidFill>
                  <a:schemeClr val="bg1">
                    <a:lumMod val="95000"/>
                  </a:schemeClr>
                </a:solidFill>
                <a:cs typeface="+mn-ea"/>
                <a:sym typeface="+mn-lt"/>
              </a:rPr>
              <a:t>10</a:t>
            </a:r>
            <a:r>
              <a:rPr lang="zh-CN" altLang="en-US" sz="1800" b="0" i="0" u="none" strike="noStrike" kern="100" baseline="0" dirty="0">
                <a:solidFill>
                  <a:schemeClr val="bg1">
                    <a:lumMod val="95000"/>
                  </a:schemeClr>
                </a:solidFill>
                <a:cs typeface="+mn-ea"/>
                <a:sym typeface="+mn-lt"/>
              </a:rPr>
              <a:t>分钟。随着全网算力的不断变化，每个区块的产生时间会随算力增强而缩短、随算力减弱而延长。其原理是根据最近产生的</a:t>
            </a:r>
            <a:r>
              <a:rPr lang="en-US" altLang="zh-CN" sz="1800" b="0" i="0" u="none" strike="noStrike" kern="100" baseline="0" dirty="0">
                <a:solidFill>
                  <a:schemeClr val="bg1">
                    <a:lumMod val="95000"/>
                  </a:schemeClr>
                </a:solidFill>
                <a:cs typeface="+mn-ea"/>
                <a:sym typeface="+mn-lt"/>
              </a:rPr>
              <a:t>2016</a:t>
            </a:r>
            <a:r>
              <a:rPr lang="zh-CN" altLang="en-US" sz="1800" b="0" i="0" u="none" strike="noStrike" kern="100" baseline="0" dirty="0">
                <a:solidFill>
                  <a:schemeClr val="bg1">
                    <a:lumMod val="95000"/>
                  </a:schemeClr>
                </a:solidFill>
                <a:cs typeface="+mn-ea"/>
                <a:sym typeface="+mn-lt"/>
              </a:rPr>
              <a:t>年区块的时间差（约两周时间），自动调整每个区块的生成难度（比如减少或增加目标值中</a:t>
            </a:r>
            <a:r>
              <a:rPr lang="en-US" altLang="zh-CN" sz="1800" b="0" i="0" u="none" strike="noStrike" kern="100" baseline="0" dirty="0">
                <a:solidFill>
                  <a:schemeClr val="bg1">
                    <a:lumMod val="95000"/>
                  </a:schemeClr>
                </a:solidFill>
                <a:cs typeface="+mn-ea"/>
                <a:sym typeface="+mn-lt"/>
              </a:rPr>
              <a:t>0</a:t>
            </a:r>
            <a:r>
              <a:rPr lang="zh-CN" altLang="en-US" sz="1800" b="0" i="0" u="none" strike="noStrike" kern="100" baseline="0" dirty="0">
                <a:solidFill>
                  <a:schemeClr val="bg1">
                    <a:lumMod val="95000"/>
                  </a:schemeClr>
                </a:solidFill>
                <a:cs typeface="+mn-ea"/>
                <a:sym typeface="+mn-lt"/>
              </a:rPr>
              <a:t>的个数），使得每个区块的生成时间是</a:t>
            </a:r>
            <a:r>
              <a:rPr lang="en-US" altLang="zh-CN" sz="1800" b="0" i="0" u="none" strike="noStrike" kern="100" baseline="0" dirty="0">
                <a:solidFill>
                  <a:schemeClr val="bg1">
                    <a:lumMod val="95000"/>
                  </a:schemeClr>
                </a:solidFill>
                <a:cs typeface="+mn-ea"/>
                <a:sym typeface="+mn-lt"/>
              </a:rPr>
              <a:t>10</a:t>
            </a:r>
            <a:r>
              <a:rPr lang="zh-CN" altLang="en-US" sz="1800" b="0" i="0" u="none" strike="noStrike" kern="100" baseline="0" dirty="0">
                <a:solidFill>
                  <a:schemeClr val="bg1">
                    <a:lumMod val="95000"/>
                  </a:schemeClr>
                </a:solidFill>
                <a:cs typeface="+mn-ea"/>
                <a:sym typeface="+mn-lt"/>
              </a:rPr>
              <a:t>分钟。</a:t>
            </a:r>
          </a:p>
        </p:txBody>
      </p:sp>
      <p:cxnSp>
        <p:nvCxnSpPr>
          <p:cNvPr id="9" name="直接连接符 8">
            <a:extLst>
              <a:ext uri="{FF2B5EF4-FFF2-40B4-BE49-F238E27FC236}">
                <a16:creationId xmlns:a16="http://schemas.microsoft.com/office/drawing/2014/main" xmlns="" id="{AE261665-E5A0-47E6-A06A-F4379FAA5E24}"/>
              </a:ext>
            </a:extLst>
          </p:cNvPr>
          <p:cNvCxnSpPr>
            <a:cxnSpLocks/>
          </p:cNvCxnSpPr>
          <p:nvPr/>
        </p:nvCxnSpPr>
        <p:spPr>
          <a:xfrm>
            <a:off x="10380876" y="2322776"/>
            <a:ext cx="0" cy="3471333"/>
          </a:xfrm>
          <a:prstGeom prst="line">
            <a:avLst/>
          </a:prstGeom>
          <a:ln w="19050">
            <a:solidFill>
              <a:srgbClr val="7030A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2363880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1"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wipe(up)">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22" presetClass="entr" presetSubtype="1"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wipe(up)">
                                      <p:cBhvr>
                                        <p:cTn id="18"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3" name="文本框 32">
            <a:extLst>
              <a:ext uri="{FF2B5EF4-FFF2-40B4-BE49-F238E27FC236}">
                <a16:creationId xmlns:a16="http://schemas.microsoft.com/office/drawing/2014/main" xmlns="" id="{C1375FA5-4124-4571-8C23-63B3BC85856C}"/>
              </a:ext>
            </a:extLst>
          </p:cNvPr>
          <p:cNvSpPr txBox="1"/>
          <p:nvPr/>
        </p:nvSpPr>
        <p:spPr>
          <a:xfrm>
            <a:off x="582767" y="2902471"/>
            <a:ext cx="2404711" cy="584775"/>
          </a:xfrm>
          <a:prstGeom prst="rect">
            <a:avLst/>
          </a:prstGeom>
          <a:noFill/>
        </p:spPr>
        <p:txBody>
          <a:bodyPr wrap="square" rtlCol="0">
            <a:spAutoFit/>
          </a:bodyPr>
          <a:lstStyle/>
          <a:p>
            <a:pPr algn="dist"/>
            <a:r>
              <a:rPr lang="en-US" altLang="zh-CN" sz="3200" b="1" dirty="0">
                <a:solidFill>
                  <a:schemeClr val="bg1">
                    <a:alpha val="23000"/>
                  </a:schemeClr>
                </a:solidFill>
                <a:cs typeface="+mn-ea"/>
                <a:sym typeface="+mn-lt"/>
              </a:rPr>
              <a:t>contents</a:t>
            </a:r>
            <a:endParaRPr lang="zh-CN" altLang="en-US" sz="3200" b="1" dirty="0">
              <a:solidFill>
                <a:schemeClr val="bg1">
                  <a:alpha val="23000"/>
                </a:schemeClr>
              </a:solidFill>
              <a:cs typeface="+mn-ea"/>
              <a:sym typeface="+mn-lt"/>
            </a:endParaRPr>
          </a:p>
        </p:txBody>
      </p:sp>
      <p:sp>
        <p:nvSpPr>
          <p:cNvPr id="40" name="矩形 1">
            <a:extLst>
              <a:ext uri="{FF2B5EF4-FFF2-40B4-BE49-F238E27FC236}">
                <a16:creationId xmlns:a16="http://schemas.microsoft.com/office/drawing/2014/main" xmlns="" id="{5FE286B1-917F-43B8-97CA-B4ED7A6C5B06}"/>
              </a:ext>
            </a:extLst>
          </p:cNvPr>
          <p:cNvSpPr/>
          <p:nvPr>
            <p:custDataLst>
              <p:tags r:id="rId2"/>
            </p:custDataLst>
          </p:nvPr>
        </p:nvSpPr>
        <p:spPr>
          <a:xfrm rot="293950">
            <a:off x="5353051" y="4781551"/>
            <a:ext cx="2847975" cy="295275"/>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rgbClr val="EAEAEA"/>
          </a:solidFill>
          <a:ln w="25400" cap="flat" cmpd="sng" algn="ctr">
            <a:noFill/>
            <a:prstDash val="solid"/>
          </a:ln>
          <a:effectLst/>
        </p:spPr>
        <p:txBody>
          <a:bodyPr anchor="ctr"/>
          <a:lstStyle/>
          <a:p>
            <a:pPr algn="ctr">
              <a:defRPr/>
            </a:pPr>
            <a:endParaRPr lang="en-US" kern="0">
              <a:solidFill>
                <a:sysClr val="window" lastClr="FFFFFF"/>
              </a:solidFill>
              <a:latin typeface="Calibri"/>
            </a:endParaRPr>
          </a:p>
        </p:txBody>
      </p:sp>
      <p:sp>
        <p:nvSpPr>
          <p:cNvPr id="41" name="矩形 1">
            <a:extLst>
              <a:ext uri="{FF2B5EF4-FFF2-40B4-BE49-F238E27FC236}">
                <a16:creationId xmlns:a16="http://schemas.microsoft.com/office/drawing/2014/main" xmlns="" id="{253DCD52-0027-4FAC-BB85-91A9F41646D6}"/>
              </a:ext>
            </a:extLst>
          </p:cNvPr>
          <p:cNvSpPr/>
          <p:nvPr>
            <p:custDataLst>
              <p:tags r:id="rId3"/>
            </p:custDataLst>
          </p:nvPr>
        </p:nvSpPr>
        <p:spPr>
          <a:xfrm rot="19913209">
            <a:off x="5068889" y="4167189"/>
            <a:ext cx="1724025" cy="287337"/>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rgbClr val="EAEAEA"/>
          </a:solidFill>
          <a:ln w="25400" cap="flat" cmpd="sng" algn="ctr">
            <a:noFill/>
            <a:prstDash val="solid"/>
          </a:ln>
          <a:effectLst/>
        </p:spPr>
        <p:txBody>
          <a:bodyPr anchor="ctr"/>
          <a:lstStyle/>
          <a:p>
            <a:pPr algn="ctr">
              <a:defRPr/>
            </a:pPr>
            <a:endParaRPr lang="en-US" kern="0">
              <a:solidFill>
                <a:sysClr val="window" lastClr="FFFFFF"/>
              </a:solidFill>
              <a:latin typeface="Calibri"/>
            </a:endParaRPr>
          </a:p>
        </p:txBody>
      </p:sp>
      <p:sp>
        <p:nvSpPr>
          <p:cNvPr id="42" name="矩形 1">
            <a:extLst>
              <a:ext uri="{FF2B5EF4-FFF2-40B4-BE49-F238E27FC236}">
                <a16:creationId xmlns:a16="http://schemas.microsoft.com/office/drawing/2014/main" xmlns="" id="{948B3041-2AF8-49EC-98D4-3867B7F61149}"/>
              </a:ext>
            </a:extLst>
          </p:cNvPr>
          <p:cNvSpPr/>
          <p:nvPr>
            <p:custDataLst>
              <p:tags r:id="rId4"/>
            </p:custDataLst>
          </p:nvPr>
        </p:nvSpPr>
        <p:spPr>
          <a:xfrm rot="708470">
            <a:off x="4730751" y="3470275"/>
            <a:ext cx="2138363" cy="287338"/>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rgbClr val="EAEAEA"/>
          </a:solidFill>
          <a:ln w="25400" cap="flat" cmpd="sng" algn="ctr">
            <a:noFill/>
            <a:prstDash val="solid"/>
          </a:ln>
          <a:effectLst/>
        </p:spPr>
        <p:txBody>
          <a:bodyPr anchor="ctr"/>
          <a:lstStyle/>
          <a:p>
            <a:pPr algn="ctr">
              <a:defRPr/>
            </a:pPr>
            <a:endParaRPr lang="en-US" kern="0">
              <a:solidFill>
                <a:sysClr val="window" lastClr="FFFFFF"/>
              </a:solidFill>
              <a:latin typeface="Calibri"/>
            </a:endParaRPr>
          </a:p>
        </p:txBody>
      </p:sp>
      <p:sp>
        <p:nvSpPr>
          <p:cNvPr id="43" name="矩形 1">
            <a:extLst>
              <a:ext uri="{FF2B5EF4-FFF2-40B4-BE49-F238E27FC236}">
                <a16:creationId xmlns:a16="http://schemas.microsoft.com/office/drawing/2014/main" xmlns="" id="{A99D5FEF-BFF9-4676-8798-D28AC76DF987}"/>
              </a:ext>
            </a:extLst>
          </p:cNvPr>
          <p:cNvSpPr/>
          <p:nvPr>
            <p:custDataLst>
              <p:tags r:id="rId5"/>
            </p:custDataLst>
          </p:nvPr>
        </p:nvSpPr>
        <p:spPr>
          <a:xfrm rot="293950">
            <a:off x="4800601" y="1989139"/>
            <a:ext cx="2847975" cy="295275"/>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rgbClr val="EAEAEA"/>
          </a:solidFill>
          <a:ln w="25400" cap="flat" cmpd="sng" algn="ctr">
            <a:noFill/>
            <a:prstDash val="solid"/>
          </a:ln>
          <a:effectLst/>
        </p:spPr>
        <p:txBody>
          <a:bodyPr anchor="ctr"/>
          <a:lstStyle/>
          <a:p>
            <a:pPr algn="ctr">
              <a:defRPr/>
            </a:pPr>
            <a:endParaRPr lang="en-US" kern="0">
              <a:solidFill>
                <a:sysClr val="window" lastClr="FFFFFF"/>
              </a:solidFill>
              <a:latin typeface="Calibri"/>
            </a:endParaRPr>
          </a:p>
        </p:txBody>
      </p:sp>
      <p:sp>
        <p:nvSpPr>
          <p:cNvPr id="62" name="椭圆 61">
            <a:extLst>
              <a:ext uri="{FF2B5EF4-FFF2-40B4-BE49-F238E27FC236}">
                <a16:creationId xmlns:a16="http://schemas.microsoft.com/office/drawing/2014/main" xmlns="" id="{B00488C9-3703-40E3-9128-E6484C0624B5}"/>
              </a:ext>
            </a:extLst>
          </p:cNvPr>
          <p:cNvSpPr/>
          <p:nvPr>
            <p:custDataLst>
              <p:tags r:id="rId6"/>
            </p:custDataLst>
          </p:nvPr>
        </p:nvSpPr>
        <p:spPr>
          <a:xfrm>
            <a:off x="4244029" y="1588467"/>
            <a:ext cx="695325" cy="695325"/>
          </a:xfrm>
          <a:prstGeom prst="ellipse">
            <a:avLst/>
          </a:prstGeom>
          <a:solidFill>
            <a:schemeClr val="bg1">
              <a:lumMod val="95000"/>
            </a:schemeClr>
          </a:solidFill>
          <a:ln w="57150" cap="flat" cmpd="sng" algn="ctr">
            <a:noFill/>
            <a:prstDash val="solid"/>
          </a:ln>
          <a:effectLst/>
        </p:spPr>
        <p:txBody>
          <a:bodyPr lIns="0" tIns="0" rIns="0" bIns="0" anchor="ctr"/>
          <a:lstStyle>
            <a:lvl1pPr>
              <a:defRPr>
                <a:solidFill>
                  <a:schemeClr val="tx1"/>
                </a:solidFill>
                <a:latin typeface="Arial Narrow" panose="020B0606020202030204" pitchFamily="34" charset="0"/>
                <a:ea typeface="微软雅黑" panose="020B0503020204020204" pitchFamily="34" charset="-122"/>
              </a:defRPr>
            </a:lvl1pPr>
            <a:lvl2pPr marL="742950" indent="-285750">
              <a:defRPr>
                <a:solidFill>
                  <a:schemeClr val="tx1"/>
                </a:solidFill>
                <a:latin typeface="Arial Narrow" panose="020B0606020202030204" pitchFamily="34" charset="0"/>
                <a:ea typeface="微软雅黑" panose="020B0503020204020204" pitchFamily="34" charset="-122"/>
              </a:defRPr>
            </a:lvl2pPr>
            <a:lvl3pPr marL="1143000" indent="-228600">
              <a:defRPr>
                <a:solidFill>
                  <a:schemeClr val="tx1"/>
                </a:solidFill>
                <a:latin typeface="Arial Narrow" panose="020B0606020202030204" pitchFamily="34" charset="0"/>
                <a:ea typeface="微软雅黑" panose="020B0503020204020204" pitchFamily="34" charset="-122"/>
              </a:defRPr>
            </a:lvl3pPr>
            <a:lvl4pPr marL="1600200" indent="-228600">
              <a:defRPr>
                <a:solidFill>
                  <a:schemeClr val="tx1"/>
                </a:solidFill>
                <a:latin typeface="Arial Narrow" panose="020B0606020202030204" pitchFamily="34" charset="0"/>
                <a:ea typeface="微软雅黑" panose="020B0503020204020204" pitchFamily="34" charset="-122"/>
              </a:defRPr>
            </a:lvl4pPr>
            <a:lvl5pPr marL="2057400" indent="-228600">
              <a:defRPr>
                <a:solidFill>
                  <a:schemeClr val="tx1"/>
                </a:solidFill>
                <a:latin typeface="Arial Narrow" panose="020B060602020203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Narrow" panose="020B060602020203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Narrow" panose="020B060602020203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Narrow" panose="020B060602020203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Narrow" panose="020B0606020202030204" pitchFamily="34" charset="0"/>
                <a:ea typeface="微软雅黑" panose="020B0503020204020204" pitchFamily="34" charset="-122"/>
              </a:defRPr>
            </a:lvl9pPr>
          </a:lstStyle>
          <a:p>
            <a:pPr algn="ctr" eaLnBrk="1" hangingPunct="1">
              <a:defRPr/>
            </a:pPr>
            <a:r>
              <a:rPr lang="en-US" altLang="zh-CN" sz="2800" b="1" dirty="0">
                <a:solidFill>
                  <a:srgbClr val="406079"/>
                </a:solidFill>
                <a:latin typeface="Arial Rounded MT Bold" panose="020F0704030504030204" pitchFamily="34" charset="0"/>
                <a:cs typeface="Times New Roman" panose="02020603050405020304" pitchFamily="18" charset="0"/>
              </a:rPr>
              <a:t>01</a:t>
            </a:r>
          </a:p>
        </p:txBody>
      </p:sp>
      <p:sp>
        <p:nvSpPr>
          <p:cNvPr id="45" name="矩形 1">
            <a:extLst>
              <a:ext uri="{FF2B5EF4-FFF2-40B4-BE49-F238E27FC236}">
                <a16:creationId xmlns:a16="http://schemas.microsoft.com/office/drawing/2014/main" xmlns="" id="{566E6835-B006-440A-B2A1-1824F8AB8B0B}"/>
              </a:ext>
            </a:extLst>
          </p:cNvPr>
          <p:cNvSpPr/>
          <p:nvPr>
            <p:custDataLst>
              <p:tags r:id="rId7"/>
            </p:custDataLst>
          </p:nvPr>
        </p:nvSpPr>
        <p:spPr>
          <a:xfrm rot="20453418">
            <a:off x="4195764" y="2732089"/>
            <a:ext cx="3417887" cy="376237"/>
          </a:xfrm>
          <a:custGeom>
            <a:avLst/>
            <a:gdLst>
              <a:gd name="connsiteX0" fmla="*/ 0 w 4180787"/>
              <a:gd name="connsiteY0" fmla="*/ 0 h 432613"/>
              <a:gd name="connsiteX1" fmla="*/ 4180787 w 4180787"/>
              <a:gd name="connsiteY1" fmla="*/ 0 h 432613"/>
              <a:gd name="connsiteX2" fmla="*/ 4180787 w 4180787"/>
              <a:gd name="connsiteY2" fmla="*/ 432613 h 432613"/>
              <a:gd name="connsiteX3" fmla="*/ 0 w 4180787"/>
              <a:gd name="connsiteY3" fmla="*/ 432613 h 432613"/>
              <a:gd name="connsiteX4" fmla="*/ 0 w 4180787"/>
              <a:gd name="connsiteY4" fmla="*/ 0 h 432613"/>
              <a:gd name="connsiteX0" fmla="*/ 0 w 4180787"/>
              <a:gd name="connsiteY0" fmla="*/ 0 h 446239"/>
              <a:gd name="connsiteX1" fmla="*/ 4180787 w 4180787"/>
              <a:gd name="connsiteY1" fmla="*/ 0 h 446239"/>
              <a:gd name="connsiteX2" fmla="*/ 4180787 w 4180787"/>
              <a:gd name="connsiteY2" fmla="*/ 432613 h 446239"/>
              <a:gd name="connsiteX3" fmla="*/ 1797892 w 4180787"/>
              <a:gd name="connsiteY3" fmla="*/ 446239 h 446239"/>
              <a:gd name="connsiteX4" fmla="*/ 0 w 4180787"/>
              <a:gd name="connsiteY4" fmla="*/ 432613 h 446239"/>
              <a:gd name="connsiteX5" fmla="*/ 0 w 4180787"/>
              <a:gd name="connsiteY5" fmla="*/ 0 h 446239"/>
              <a:gd name="connsiteX0" fmla="*/ 0 w 4180787"/>
              <a:gd name="connsiteY0" fmla="*/ 3102 h 449341"/>
              <a:gd name="connsiteX1" fmla="*/ 1774422 w 4180787"/>
              <a:gd name="connsiteY1" fmla="*/ 0 h 449341"/>
              <a:gd name="connsiteX2" fmla="*/ 4180787 w 4180787"/>
              <a:gd name="connsiteY2" fmla="*/ 3102 h 449341"/>
              <a:gd name="connsiteX3" fmla="*/ 4180787 w 4180787"/>
              <a:gd name="connsiteY3" fmla="*/ 435715 h 449341"/>
              <a:gd name="connsiteX4" fmla="*/ 1797892 w 4180787"/>
              <a:gd name="connsiteY4" fmla="*/ 449341 h 449341"/>
              <a:gd name="connsiteX5" fmla="*/ 0 w 4180787"/>
              <a:gd name="connsiteY5" fmla="*/ 435715 h 449341"/>
              <a:gd name="connsiteX6" fmla="*/ 0 w 4180787"/>
              <a:gd name="connsiteY6" fmla="*/ 3102 h 449341"/>
              <a:gd name="connsiteX0" fmla="*/ 0 w 4180787"/>
              <a:gd name="connsiteY0" fmla="*/ 0 h 446239"/>
              <a:gd name="connsiteX1" fmla="*/ 1791064 w 4180787"/>
              <a:gd name="connsiteY1" fmla="*/ 191058 h 446239"/>
              <a:gd name="connsiteX2" fmla="*/ 4180787 w 4180787"/>
              <a:gd name="connsiteY2" fmla="*/ 0 h 446239"/>
              <a:gd name="connsiteX3" fmla="*/ 4180787 w 4180787"/>
              <a:gd name="connsiteY3" fmla="*/ 432613 h 446239"/>
              <a:gd name="connsiteX4" fmla="*/ 1797892 w 4180787"/>
              <a:gd name="connsiteY4" fmla="*/ 446239 h 446239"/>
              <a:gd name="connsiteX5" fmla="*/ 0 w 4180787"/>
              <a:gd name="connsiteY5" fmla="*/ 432613 h 446239"/>
              <a:gd name="connsiteX6" fmla="*/ 0 w 4180787"/>
              <a:gd name="connsiteY6" fmla="*/ 0 h 446239"/>
              <a:gd name="connsiteX0" fmla="*/ 0 w 4180787"/>
              <a:gd name="connsiteY0" fmla="*/ 0 h 432613"/>
              <a:gd name="connsiteX1" fmla="*/ 1791064 w 4180787"/>
              <a:gd name="connsiteY1" fmla="*/ 19105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0 h 432613"/>
              <a:gd name="connsiteX1" fmla="*/ 1835870 w 4180787"/>
              <a:gd name="connsiteY1" fmla="*/ 187218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 name="connsiteX0" fmla="*/ 0 w 4180787"/>
              <a:gd name="connsiteY0" fmla="*/ 4908 h 437521"/>
              <a:gd name="connsiteX1" fmla="*/ 1835870 w 4180787"/>
              <a:gd name="connsiteY1" fmla="*/ 192126 h 437521"/>
              <a:gd name="connsiteX2" fmla="*/ 4180787 w 4180787"/>
              <a:gd name="connsiteY2" fmla="*/ 4908 h 437521"/>
              <a:gd name="connsiteX3" fmla="*/ 4180787 w 4180787"/>
              <a:gd name="connsiteY3" fmla="*/ 437521 h 437521"/>
              <a:gd name="connsiteX4" fmla="*/ 1740284 w 4180787"/>
              <a:gd name="connsiteY4" fmla="*/ 305633 h 437521"/>
              <a:gd name="connsiteX5" fmla="*/ 0 w 4180787"/>
              <a:gd name="connsiteY5" fmla="*/ 437521 h 437521"/>
              <a:gd name="connsiteX6" fmla="*/ 0 w 4180787"/>
              <a:gd name="connsiteY6" fmla="*/ 4908 h 437521"/>
              <a:gd name="connsiteX0" fmla="*/ 0 w 4180787"/>
              <a:gd name="connsiteY0" fmla="*/ 4908 h 446252"/>
              <a:gd name="connsiteX1" fmla="*/ 1835870 w 4180787"/>
              <a:gd name="connsiteY1" fmla="*/ 192126 h 446252"/>
              <a:gd name="connsiteX2" fmla="*/ 4180787 w 4180787"/>
              <a:gd name="connsiteY2" fmla="*/ 4908 h 446252"/>
              <a:gd name="connsiteX3" fmla="*/ 4180787 w 4180787"/>
              <a:gd name="connsiteY3" fmla="*/ 437521 h 446252"/>
              <a:gd name="connsiteX4" fmla="*/ 1740284 w 4180787"/>
              <a:gd name="connsiteY4" fmla="*/ 305633 h 446252"/>
              <a:gd name="connsiteX5" fmla="*/ 0 w 4180787"/>
              <a:gd name="connsiteY5" fmla="*/ 437521 h 446252"/>
              <a:gd name="connsiteX6" fmla="*/ 0 w 4180787"/>
              <a:gd name="connsiteY6" fmla="*/ 4908 h 446252"/>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45451"/>
              <a:gd name="connsiteX1" fmla="*/ 1779968 w 4180787"/>
              <a:gd name="connsiteY1" fmla="*/ 241252 h 445451"/>
              <a:gd name="connsiteX2" fmla="*/ 4180787 w 4180787"/>
              <a:gd name="connsiteY2" fmla="*/ 4107 h 445451"/>
              <a:gd name="connsiteX3" fmla="*/ 4180787 w 4180787"/>
              <a:gd name="connsiteY3" fmla="*/ 436720 h 445451"/>
              <a:gd name="connsiteX4" fmla="*/ 1740284 w 4180787"/>
              <a:gd name="connsiteY4" fmla="*/ 304832 h 445451"/>
              <a:gd name="connsiteX5" fmla="*/ 0 w 4180787"/>
              <a:gd name="connsiteY5" fmla="*/ 436720 h 445451"/>
              <a:gd name="connsiteX6" fmla="*/ 0 w 4180787"/>
              <a:gd name="connsiteY6" fmla="*/ 4107 h 445451"/>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4107 h 436720"/>
              <a:gd name="connsiteX1" fmla="*/ 1779968 w 4180787"/>
              <a:gd name="connsiteY1" fmla="*/ 241252 h 436720"/>
              <a:gd name="connsiteX2" fmla="*/ 4180787 w 4180787"/>
              <a:gd name="connsiteY2" fmla="*/ 4107 h 436720"/>
              <a:gd name="connsiteX3" fmla="*/ 4180787 w 4180787"/>
              <a:gd name="connsiteY3" fmla="*/ 436720 h 436720"/>
              <a:gd name="connsiteX4" fmla="*/ 1740284 w 4180787"/>
              <a:gd name="connsiteY4" fmla="*/ 304832 h 436720"/>
              <a:gd name="connsiteX5" fmla="*/ 0 w 4180787"/>
              <a:gd name="connsiteY5" fmla="*/ 436720 h 436720"/>
              <a:gd name="connsiteX6" fmla="*/ 0 w 4180787"/>
              <a:gd name="connsiteY6" fmla="*/ 4107 h 436720"/>
              <a:gd name="connsiteX0" fmla="*/ 0 w 4180787"/>
              <a:gd name="connsiteY0" fmla="*/ 0 h 432613"/>
              <a:gd name="connsiteX1" fmla="*/ 1779968 w 4180787"/>
              <a:gd name="connsiteY1" fmla="*/ 237145 h 432613"/>
              <a:gd name="connsiteX2" fmla="*/ 4180787 w 4180787"/>
              <a:gd name="connsiteY2" fmla="*/ 0 h 432613"/>
              <a:gd name="connsiteX3" fmla="*/ 4180787 w 4180787"/>
              <a:gd name="connsiteY3" fmla="*/ 432613 h 432613"/>
              <a:gd name="connsiteX4" fmla="*/ 1740284 w 4180787"/>
              <a:gd name="connsiteY4" fmla="*/ 300725 h 432613"/>
              <a:gd name="connsiteX5" fmla="*/ 0 w 4180787"/>
              <a:gd name="connsiteY5" fmla="*/ 432613 h 432613"/>
              <a:gd name="connsiteX6" fmla="*/ 0 w 4180787"/>
              <a:gd name="connsiteY6" fmla="*/ 0 h 43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787" h="432613">
                <a:moveTo>
                  <a:pt x="0" y="0"/>
                </a:moveTo>
                <a:cubicBezTo>
                  <a:pt x="455759" y="126804"/>
                  <a:pt x="1083170" y="237145"/>
                  <a:pt x="1779968" y="237145"/>
                </a:cubicBezTo>
                <a:cubicBezTo>
                  <a:pt x="2476766" y="237145"/>
                  <a:pt x="3713158" y="116136"/>
                  <a:pt x="4180787" y="0"/>
                </a:cubicBezTo>
                <a:lnTo>
                  <a:pt x="4180787" y="432613"/>
                </a:lnTo>
                <a:cubicBezTo>
                  <a:pt x="3758675" y="303509"/>
                  <a:pt x="2437082" y="300725"/>
                  <a:pt x="1740284" y="300725"/>
                </a:cubicBezTo>
                <a:cubicBezTo>
                  <a:pt x="1043486" y="300725"/>
                  <a:pt x="357043" y="386721"/>
                  <a:pt x="0" y="432613"/>
                </a:cubicBezTo>
                <a:lnTo>
                  <a:pt x="0" y="0"/>
                </a:lnTo>
                <a:close/>
              </a:path>
            </a:pathLst>
          </a:custGeom>
          <a:solidFill>
            <a:srgbClr val="EAEAEA"/>
          </a:solidFill>
          <a:ln w="25400" cap="flat" cmpd="sng" algn="ctr">
            <a:noFill/>
            <a:prstDash val="solid"/>
          </a:ln>
          <a:effectLst/>
        </p:spPr>
        <p:txBody>
          <a:bodyPr anchor="ctr"/>
          <a:lstStyle/>
          <a:p>
            <a:pPr algn="ctr">
              <a:defRPr/>
            </a:pPr>
            <a:endParaRPr lang="en-US" kern="0">
              <a:solidFill>
                <a:sysClr val="window" lastClr="FFFFFF"/>
              </a:solidFill>
              <a:latin typeface="Calibri"/>
            </a:endParaRPr>
          </a:p>
        </p:txBody>
      </p:sp>
      <p:sp>
        <p:nvSpPr>
          <p:cNvPr id="60" name="椭圆 59">
            <a:extLst>
              <a:ext uri="{FF2B5EF4-FFF2-40B4-BE49-F238E27FC236}">
                <a16:creationId xmlns:a16="http://schemas.microsoft.com/office/drawing/2014/main" xmlns="" id="{83A99D0B-97D7-4625-A86A-20ED2C336F75}"/>
              </a:ext>
            </a:extLst>
          </p:cNvPr>
          <p:cNvSpPr/>
          <p:nvPr>
            <p:custDataLst>
              <p:tags r:id="rId8"/>
            </p:custDataLst>
          </p:nvPr>
        </p:nvSpPr>
        <p:spPr>
          <a:xfrm>
            <a:off x="3746349" y="2944020"/>
            <a:ext cx="998538" cy="998537"/>
          </a:xfrm>
          <a:prstGeom prst="ellipse">
            <a:avLst/>
          </a:prstGeom>
          <a:solidFill>
            <a:schemeClr val="bg1">
              <a:lumMod val="95000"/>
            </a:schemeClr>
          </a:solidFill>
          <a:ln w="57150" cap="flat" cmpd="sng" algn="ctr">
            <a:noFill/>
            <a:prstDash val="solid"/>
          </a:ln>
          <a:effectLst/>
        </p:spPr>
        <p:txBody>
          <a:bodyPr lIns="0" tIns="0" rIns="0" bIns="0" anchor="ctr"/>
          <a:lstStyle/>
          <a:p>
            <a:pPr algn="ctr">
              <a:defRPr/>
            </a:pPr>
            <a:r>
              <a:rPr lang="en-US" sz="3600" b="1" kern="0" dirty="0">
                <a:ln w="18415" cmpd="sng">
                  <a:noFill/>
                  <a:prstDash val="solid"/>
                </a:ln>
                <a:solidFill>
                  <a:srgbClr val="406079"/>
                </a:solidFill>
                <a:latin typeface="Arial Rounded MT Bold" pitchFamily="34" charset="0"/>
                <a:ea typeface="微软雅黑" pitchFamily="34" charset="-122"/>
                <a:cs typeface="Times New Roman" pitchFamily="18" charset="0"/>
              </a:rPr>
              <a:t>03</a:t>
            </a:r>
          </a:p>
        </p:txBody>
      </p:sp>
      <p:sp>
        <p:nvSpPr>
          <p:cNvPr id="58" name="椭圆 57">
            <a:extLst>
              <a:ext uri="{FF2B5EF4-FFF2-40B4-BE49-F238E27FC236}">
                <a16:creationId xmlns:a16="http://schemas.microsoft.com/office/drawing/2014/main" xmlns="" id="{6C2D5512-E054-4A61-8914-85A530560403}"/>
              </a:ext>
            </a:extLst>
          </p:cNvPr>
          <p:cNvSpPr/>
          <p:nvPr>
            <p:custDataLst>
              <p:tags r:id="rId9"/>
            </p:custDataLst>
          </p:nvPr>
        </p:nvSpPr>
        <p:spPr>
          <a:xfrm>
            <a:off x="7477125" y="1695450"/>
            <a:ext cx="998538" cy="998538"/>
          </a:xfrm>
          <a:prstGeom prst="ellipse">
            <a:avLst/>
          </a:prstGeom>
          <a:solidFill>
            <a:schemeClr val="bg1">
              <a:lumMod val="95000"/>
            </a:schemeClr>
          </a:solidFill>
          <a:ln w="57150" cap="flat" cmpd="sng" algn="ctr">
            <a:noFill/>
            <a:prstDash val="solid"/>
          </a:ln>
          <a:effectLst/>
        </p:spPr>
        <p:txBody>
          <a:bodyPr lIns="0" tIns="0" rIns="0" bIns="0" anchor="ctr"/>
          <a:lstStyle/>
          <a:p>
            <a:pPr algn="ctr">
              <a:defRPr/>
            </a:pPr>
            <a:r>
              <a:rPr lang="en-US" sz="3600" b="1" kern="0" dirty="0">
                <a:ln w="18415" cmpd="sng">
                  <a:noFill/>
                  <a:prstDash val="solid"/>
                </a:ln>
                <a:solidFill>
                  <a:srgbClr val="406079"/>
                </a:solidFill>
                <a:latin typeface="Arial Rounded MT Bold" pitchFamily="34" charset="0"/>
                <a:ea typeface="微软雅黑" pitchFamily="34" charset="-122"/>
                <a:cs typeface="Times New Roman" pitchFamily="18" charset="0"/>
              </a:rPr>
              <a:t>02</a:t>
            </a:r>
          </a:p>
        </p:txBody>
      </p:sp>
      <p:sp>
        <p:nvSpPr>
          <p:cNvPr id="56" name="椭圆 55">
            <a:extLst>
              <a:ext uri="{FF2B5EF4-FFF2-40B4-BE49-F238E27FC236}">
                <a16:creationId xmlns:a16="http://schemas.microsoft.com/office/drawing/2014/main" xmlns="" id="{9425DB56-5DE2-486B-900C-E2C3AA605E75}"/>
              </a:ext>
            </a:extLst>
          </p:cNvPr>
          <p:cNvSpPr/>
          <p:nvPr>
            <p:custDataLst>
              <p:tags r:id="rId10"/>
            </p:custDataLst>
          </p:nvPr>
        </p:nvSpPr>
        <p:spPr>
          <a:xfrm>
            <a:off x="6618289" y="3443289"/>
            <a:ext cx="674687" cy="674687"/>
          </a:xfrm>
          <a:prstGeom prst="ellipse">
            <a:avLst/>
          </a:prstGeom>
          <a:solidFill>
            <a:schemeClr val="bg1">
              <a:lumMod val="95000"/>
            </a:schemeClr>
          </a:solidFill>
          <a:ln w="57150" cap="flat" cmpd="sng" algn="ctr">
            <a:noFill/>
            <a:prstDash val="solid"/>
          </a:ln>
          <a:effectLst/>
        </p:spPr>
        <p:txBody>
          <a:bodyPr lIns="0" tIns="0" rIns="0" bIns="0" anchor="ctr"/>
          <a:lstStyle/>
          <a:p>
            <a:pPr algn="ctr">
              <a:defRPr/>
            </a:pPr>
            <a:r>
              <a:rPr lang="en-US" sz="2800" b="1" kern="0" dirty="0">
                <a:ln w="18415" cmpd="sng">
                  <a:noFill/>
                  <a:prstDash val="solid"/>
                </a:ln>
                <a:solidFill>
                  <a:srgbClr val="406079"/>
                </a:solidFill>
                <a:latin typeface="Arial Rounded MT Bold" pitchFamily="34" charset="0"/>
                <a:ea typeface="微软雅黑" pitchFamily="34" charset="-122"/>
                <a:cs typeface="Times New Roman" pitchFamily="18" charset="0"/>
              </a:rPr>
              <a:t>04</a:t>
            </a:r>
          </a:p>
        </p:txBody>
      </p:sp>
      <p:sp>
        <p:nvSpPr>
          <p:cNvPr id="54" name="椭圆 53">
            <a:extLst>
              <a:ext uri="{FF2B5EF4-FFF2-40B4-BE49-F238E27FC236}">
                <a16:creationId xmlns:a16="http://schemas.microsoft.com/office/drawing/2014/main" xmlns="" id="{97272AAC-7238-4C96-9D98-BAFBB144C9F0}"/>
              </a:ext>
            </a:extLst>
          </p:cNvPr>
          <p:cNvSpPr/>
          <p:nvPr>
            <p:custDataLst>
              <p:tags r:id="rId11"/>
            </p:custDataLst>
          </p:nvPr>
        </p:nvSpPr>
        <p:spPr>
          <a:xfrm>
            <a:off x="4767928" y="4491938"/>
            <a:ext cx="666750" cy="666750"/>
          </a:xfrm>
          <a:prstGeom prst="ellipse">
            <a:avLst/>
          </a:prstGeom>
          <a:solidFill>
            <a:schemeClr val="bg1">
              <a:lumMod val="95000"/>
            </a:schemeClr>
          </a:solidFill>
          <a:ln w="57150" cap="flat" cmpd="sng" algn="ctr">
            <a:noFill/>
            <a:prstDash val="solid"/>
          </a:ln>
          <a:effectLst/>
        </p:spPr>
        <p:txBody>
          <a:bodyPr lIns="0" tIns="0" rIns="0" bIns="0" anchor="ctr"/>
          <a:lstStyle/>
          <a:p>
            <a:pPr algn="ctr">
              <a:defRPr/>
            </a:pPr>
            <a:r>
              <a:rPr lang="en-US" sz="2800" b="1" kern="0" dirty="0">
                <a:ln w="18415" cmpd="sng">
                  <a:noFill/>
                  <a:prstDash val="solid"/>
                </a:ln>
                <a:solidFill>
                  <a:srgbClr val="406079"/>
                </a:solidFill>
                <a:latin typeface="Arial Rounded MT Bold" pitchFamily="34" charset="0"/>
                <a:ea typeface="微软雅黑" pitchFamily="34" charset="-122"/>
                <a:cs typeface="Times New Roman" pitchFamily="18" charset="0"/>
              </a:rPr>
              <a:t>05</a:t>
            </a:r>
          </a:p>
        </p:txBody>
      </p:sp>
      <p:sp>
        <p:nvSpPr>
          <p:cNvPr id="52" name="椭圆 51">
            <a:extLst>
              <a:ext uri="{FF2B5EF4-FFF2-40B4-BE49-F238E27FC236}">
                <a16:creationId xmlns:a16="http://schemas.microsoft.com/office/drawing/2014/main" xmlns="" id="{D13D0502-FD39-4527-B1AC-4DA8766E79FB}"/>
              </a:ext>
            </a:extLst>
          </p:cNvPr>
          <p:cNvSpPr/>
          <p:nvPr>
            <p:custDataLst>
              <p:tags r:id="rId12"/>
            </p:custDataLst>
          </p:nvPr>
        </p:nvSpPr>
        <p:spPr>
          <a:xfrm>
            <a:off x="7624764" y="4492625"/>
            <a:ext cx="998537" cy="996950"/>
          </a:xfrm>
          <a:prstGeom prst="ellipse">
            <a:avLst/>
          </a:prstGeom>
          <a:solidFill>
            <a:schemeClr val="bg1">
              <a:lumMod val="95000"/>
            </a:schemeClr>
          </a:solidFill>
          <a:ln w="57150" cap="flat" cmpd="sng" algn="ctr">
            <a:noFill/>
            <a:prstDash val="solid"/>
          </a:ln>
          <a:effectLst/>
        </p:spPr>
        <p:txBody>
          <a:bodyPr lIns="0" tIns="0" rIns="0" bIns="0" anchor="ctr"/>
          <a:lstStyle/>
          <a:p>
            <a:pPr algn="ctr">
              <a:defRPr/>
            </a:pPr>
            <a:r>
              <a:rPr lang="en-US" sz="3600" b="1" kern="0" dirty="0">
                <a:ln w="18415" cmpd="sng">
                  <a:noFill/>
                  <a:prstDash val="solid"/>
                </a:ln>
                <a:solidFill>
                  <a:srgbClr val="406079"/>
                </a:solidFill>
                <a:latin typeface="Arial Rounded MT Bold" pitchFamily="34" charset="0"/>
                <a:ea typeface="微软雅黑" pitchFamily="34" charset="-122"/>
                <a:cs typeface="Times New Roman" pitchFamily="18" charset="0"/>
              </a:rPr>
              <a:t>06</a:t>
            </a:r>
          </a:p>
        </p:txBody>
      </p:sp>
      <p:sp>
        <p:nvSpPr>
          <p:cNvPr id="21" name="文本占位符 2">
            <a:extLst>
              <a:ext uri="{FF2B5EF4-FFF2-40B4-BE49-F238E27FC236}">
                <a16:creationId xmlns:a16="http://schemas.microsoft.com/office/drawing/2014/main" xmlns="" id="{5A19058D-9A7B-4ECA-ABFA-155EB738DE76}"/>
              </a:ext>
            </a:extLst>
          </p:cNvPr>
          <p:cNvSpPr txBox="1">
            <a:spLocks/>
          </p:cNvSpPr>
          <p:nvPr/>
        </p:nvSpPr>
        <p:spPr>
          <a:xfrm>
            <a:off x="3784975" y="2288978"/>
            <a:ext cx="3433762" cy="87630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30000"/>
              </a:lnSpc>
              <a:buFont typeface="Arial" panose="020B0604020202020204" pitchFamily="34" charset="0"/>
              <a:buNone/>
            </a:pPr>
            <a:r>
              <a:rPr lang="zh-CN" altLang="en-US" sz="2000" kern="1400" dirty="0">
                <a:solidFill>
                  <a:schemeClr val="bg1"/>
                </a:solidFill>
                <a:cs typeface="+mn-ea"/>
                <a:sym typeface="+mn-lt"/>
              </a:rPr>
              <a:t>区块链简介</a:t>
            </a:r>
          </a:p>
        </p:txBody>
      </p:sp>
      <p:sp>
        <p:nvSpPr>
          <p:cNvPr id="22" name="矩形 21">
            <a:extLst>
              <a:ext uri="{FF2B5EF4-FFF2-40B4-BE49-F238E27FC236}">
                <a16:creationId xmlns:a16="http://schemas.microsoft.com/office/drawing/2014/main" xmlns="" id="{4592E97D-D5FF-45C4-9D5A-97D754D72CF0}"/>
              </a:ext>
            </a:extLst>
          </p:cNvPr>
          <p:cNvSpPr/>
          <p:nvPr/>
        </p:nvSpPr>
        <p:spPr>
          <a:xfrm>
            <a:off x="7547386" y="5430955"/>
            <a:ext cx="1210588" cy="452945"/>
          </a:xfrm>
          <a:prstGeom prst="rect">
            <a:avLst/>
          </a:prstGeom>
        </p:spPr>
        <p:txBody>
          <a:bodyPr wrap="none">
            <a:spAutoFit/>
          </a:bodyPr>
          <a:lstStyle/>
          <a:p>
            <a:pPr>
              <a:lnSpc>
                <a:spcPct val="130000"/>
              </a:lnSpc>
              <a:spcBef>
                <a:spcPts val="1000"/>
              </a:spcBef>
            </a:pPr>
            <a:r>
              <a:rPr lang="zh-CN" altLang="en-US" sz="2000" kern="1400" dirty="0">
                <a:solidFill>
                  <a:schemeClr val="bg1"/>
                </a:solidFill>
                <a:cs typeface="+mn-ea"/>
                <a:sym typeface="+mn-lt"/>
              </a:rPr>
              <a:t>前景展望</a:t>
            </a:r>
          </a:p>
        </p:txBody>
      </p:sp>
      <p:sp>
        <p:nvSpPr>
          <p:cNvPr id="29" name="矩形 28">
            <a:extLst>
              <a:ext uri="{FF2B5EF4-FFF2-40B4-BE49-F238E27FC236}">
                <a16:creationId xmlns:a16="http://schemas.microsoft.com/office/drawing/2014/main" xmlns="" id="{86C0ABF0-E827-4A5D-8C94-7F3C62E7EFC0}"/>
              </a:ext>
            </a:extLst>
          </p:cNvPr>
          <p:cNvSpPr/>
          <p:nvPr/>
        </p:nvSpPr>
        <p:spPr>
          <a:xfrm>
            <a:off x="4498976" y="5103135"/>
            <a:ext cx="1210588" cy="452945"/>
          </a:xfrm>
          <a:prstGeom prst="rect">
            <a:avLst/>
          </a:prstGeom>
        </p:spPr>
        <p:txBody>
          <a:bodyPr wrap="none">
            <a:spAutoFit/>
          </a:bodyPr>
          <a:lstStyle/>
          <a:p>
            <a:pPr>
              <a:lnSpc>
                <a:spcPct val="130000"/>
              </a:lnSpc>
              <a:spcBef>
                <a:spcPts val="1000"/>
              </a:spcBef>
            </a:pPr>
            <a:r>
              <a:rPr lang="zh-CN" altLang="en-US" sz="2000" kern="1400" dirty="0">
                <a:solidFill>
                  <a:schemeClr val="bg1"/>
                </a:solidFill>
                <a:cs typeface="+mn-ea"/>
                <a:sym typeface="+mn-lt"/>
              </a:rPr>
              <a:t>核心问题</a:t>
            </a:r>
          </a:p>
        </p:txBody>
      </p:sp>
      <p:sp>
        <p:nvSpPr>
          <p:cNvPr id="30" name="矩形 29">
            <a:extLst>
              <a:ext uri="{FF2B5EF4-FFF2-40B4-BE49-F238E27FC236}">
                <a16:creationId xmlns:a16="http://schemas.microsoft.com/office/drawing/2014/main" xmlns="" id="{1D86815E-0FFC-4707-8ED5-FE89DBBB504B}"/>
              </a:ext>
            </a:extLst>
          </p:cNvPr>
          <p:cNvSpPr/>
          <p:nvPr/>
        </p:nvSpPr>
        <p:spPr>
          <a:xfrm>
            <a:off x="6445395" y="4109493"/>
            <a:ext cx="1210588" cy="452945"/>
          </a:xfrm>
          <a:prstGeom prst="rect">
            <a:avLst/>
          </a:prstGeom>
        </p:spPr>
        <p:txBody>
          <a:bodyPr wrap="none">
            <a:spAutoFit/>
          </a:bodyPr>
          <a:lstStyle/>
          <a:p>
            <a:pPr>
              <a:lnSpc>
                <a:spcPct val="130000"/>
              </a:lnSpc>
              <a:spcBef>
                <a:spcPts val="1000"/>
              </a:spcBef>
            </a:pPr>
            <a:r>
              <a:rPr lang="zh-CN" altLang="en-US" sz="2000" kern="1400" dirty="0">
                <a:solidFill>
                  <a:schemeClr val="bg1"/>
                </a:solidFill>
                <a:cs typeface="+mn-ea"/>
                <a:sym typeface="+mn-lt"/>
              </a:rPr>
              <a:t>数据结构</a:t>
            </a:r>
          </a:p>
        </p:txBody>
      </p:sp>
      <p:sp>
        <p:nvSpPr>
          <p:cNvPr id="31" name="矩形 30">
            <a:extLst>
              <a:ext uri="{FF2B5EF4-FFF2-40B4-BE49-F238E27FC236}">
                <a16:creationId xmlns:a16="http://schemas.microsoft.com/office/drawing/2014/main" xmlns="" id="{78863BC2-F3E7-4950-B660-F2D5CCF0F4BD}"/>
              </a:ext>
            </a:extLst>
          </p:cNvPr>
          <p:cNvSpPr/>
          <p:nvPr/>
        </p:nvSpPr>
        <p:spPr>
          <a:xfrm>
            <a:off x="3472286" y="3972349"/>
            <a:ext cx="1467068" cy="452945"/>
          </a:xfrm>
          <a:prstGeom prst="rect">
            <a:avLst/>
          </a:prstGeom>
        </p:spPr>
        <p:txBody>
          <a:bodyPr wrap="none">
            <a:spAutoFit/>
          </a:bodyPr>
          <a:lstStyle/>
          <a:p>
            <a:pPr>
              <a:lnSpc>
                <a:spcPct val="130000"/>
              </a:lnSpc>
              <a:spcBef>
                <a:spcPts val="1000"/>
              </a:spcBef>
            </a:pPr>
            <a:r>
              <a:rPr lang="zh-CN" altLang="en-US" sz="2000" kern="1400" dirty="0">
                <a:solidFill>
                  <a:schemeClr val="bg1"/>
                </a:solidFill>
                <a:cs typeface="+mn-ea"/>
                <a:sym typeface="+mn-lt"/>
              </a:rPr>
              <a:t>区块链网络</a:t>
            </a:r>
          </a:p>
        </p:txBody>
      </p:sp>
      <p:sp>
        <p:nvSpPr>
          <p:cNvPr id="32" name="矩形 31">
            <a:extLst>
              <a:ext uri="{FF2B5EF4-FFF2-40B4-BE49-F238E27FC236}">
                <a16:creationId xmlns:a16="http://schemas.microsoft.com/office/drawing/2014/main" xmlns="" id="{6D539090-D998-448A-B3D6-EFD1975E7D13}"/>
              </a:ext>
            </a:extLst>
          </p:cNvPr>
          <p:cNvSpPr/>
          <p:nvPr/>
        </p:nvSpPr>
        <p:spPr>
          <a:xfrm>
            <a:off x="7290906" y="2675999"/>
            <a:ext cx="1467068" cy="452945"/>
          </a:xfrm>
          <a:prstGeom prst="rect">
            <a:avLst/>
          </a:prstGeom>
        </p:spPr>
        <p:txBody>
          <a:bodyPr wrap="none">
            <a:spAutoFit/>
          </a:bodyPr>
          <a:lstStyle/>
          <a:p>
            <a:pPr>
              <a:lnSpc>
                <a:spcPct val="130000"/>
              </a:lnSpc>
              <a:spcBef>
                <a:spcPts val="1000"/>
              </a:spcBef>
            </a:pPr>
            <a:r>
              <a:rPr lang="zh-CN" altLang="en-US" sz="2000" kern="1400" dirty="0">
                <a:solidFill>
                  <a:schemeClr val="bg1"/>
                </a:solidFill>
                <a:cs typeface="+mn-ea"/>
                <a:sym typeface="+mn-lt"/>
              </a:rPr>
              <a:t>特征及分类</a:t>
            </a:r>
          </a:p>
        </p:txBody>
      </p:sp>
      <p:sp>
        <p:nvSpPr>
          <p:cNvPr id="3088" name="文本框 1">
            <a:extLst>
              <a:ext uri="{FF2B5EF4-FFF2-40B4-BE49-F238E27FC236}">
                <a16:creationId xmlns:a16="http://schemas.microsoft.com/office/drawing/2014/main" xmlns="" id="{3E5A2AB5-CAA6-4372-8B2F-2257007B82EF}"/>
              </a:ext>
            </a:extLst>
          </p:cNvPr>
          <p:cNvSpPr txBox="1">
            <a:spLocks noChangeArrowheads="1"/>
          </p:cNvSpPr>
          <p:nvPr>
            <p:custDataLst>
              <p:tags r:id="rId13"/>
            </p:custDataLst>
          </p:nvPr>
        </p:nvSpPr>
        <p:spPr bwMode="auto">
          <a:xfrm>
            <a:off x="376704" y="2331198"/>
            <a:ext cx="2817283"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750"/>
              </a:spcBef>
              <a:buFont typeface="Arial" panose="020B0604020202020204" pitchFamily="34" charset="0"/>
              <a:buChar char="•"/>
              <a:defRPr sz="2100">
                <a:solidFill>
                  <a:schemeClr val="tx1"/>
                </a:solidFill>
                <a:latin typeface="Calibri" panose="020F0502020204030204" pitchFamily="34" charset="0"/>
                <a:ea typeface="宋体" panose="02010600030101010101" pitchFamily="2" charset="-122"/>
              </a:defRPr>
            </a:lvl1pPr>
            <a:lvl2pPr marL="742950" indent="-285750">
              <a:lnSpc>
                <a:spcPct val="90000"/>
              </a:lnSpc>
              <a:spcBef>
                <a:spcPts val="375"/>
              </a:spcBef>
              <a:buFont typeface="Arial" panose="020B0604020202020204" pitchFamily="34" charset="0"/>
              <a:buChar char="•"/>
              <a:defRPr>
                <a:solidFill>
                  <a:schemeClr val="tx1"/>
                </a:solidFill>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solidFill>
                  <a:schemeClr val="tx1"/>
                </a:solidFill>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solidFill>
                  <a:schemeClr val="tx1"/>
                </a:solidFill>
                <a:latin typeface="Calibri" panose="020F0502020204030204" pitchFamily="34" charset="0"/>
                <a:ea typeface="宋体" panose="02010600030101010101" pitchFamily="2" charset="-122"/>
              </a:defRPr>
            </a:lvl9pPr>
          </a:lstStyle>
          <a:p>
            <a:pPr algn="ctr">
              <a:lnSpc>
                <a:spcPct val="100000"/>
              </a:lnSpc>
              <a:spcBef>
                <a:spcPct val="0"/>
              </a:spcBef>
              <a:buFontTx/>
              <a:buNone/>
            </a:pPr>
            <a:r>
              <a:rPr lang="zh-CN" altLang="en-US" sz="5400" b="1" dirty="0">
                <a:solidFill>
                  <a:schemeClr val="bg1">
                    <a:lumMod val="95000"/>
                  </a:schemeClr>
                </a:solidFill>
                <a:latin typeface="微软雅黑" panose="020B0503020204020204" pitchFamily="34" charset="-122"/>
                <a:ea typeface="微软雅黑" panose="020B0503020204020204" pitchFamily="34" charset="-122"/>
              </a:rPr>
              <a:t>目 录</a:t>
            </a:r>
          </a:p>
        </p:txBody>
      </p:sp>
    </p:spTree>
    <p:custDataLst>
      <p:tags r:id="rId1"/>
    </p:custDataLst>
    <p:extLst>
      <p:ext uri="{BB962C8B-B14F-4D97-AF65-F5344CB8AC3E}">
        <p14:creationId xmlns:p14="http://schemas.microsoft.com/office/powerpoint/2010/main" val="473948214"/>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3088"/>
                                        </p:tgtEl>
                                        <p:attrNameLst>
                                          <p:attrName>style.visibility</p:attrName>
                                        </p:attrNameLst>
                                      </p:cBhvr>
                                      <p:to>
                                        <p:strVal val="visible"/>
                                      </p:to>
                                    </p:set>
                                    <p:animEffect transition="in" filter="fade">
                                      <p:cBhvr>
                                        <p:cTn id="7" dur="1000"/>
                                        <p:tgtEl>
                                          <p:spTgt spid="3088"/>
                                        </p:tgtEl>
                                      </p:cBhvr>
                                    </p:animEffect>
                                    <p:anim calcmode="lin" valueType="num">
                                      <p:cBhvr>
                                        <p:cTn id="8" dur="1000" fill="hold"/>
                                        <p:tgtEl>
                                          <p:spTgt spid="3088"/>
                                        </p:tgtEl>
                                        <p:attrNameLst>
                                          <p:attrName>ppt_x</p:attrName>
                                        </p:attrNameLst>
                                      </p:cBhvr>
                                      <p:tavLst>
                                        <p:tav tm="0">
                                          <p:val>
                                            <p:strVal val="#ppt_x"/>
                                          </p:val>
                                        </p:tav>
                                        <p:tav tm="100000">
                                          <p:val>
                                            <p:strVal val="#ppt_x"/>
                                          </p:val>
                                        </p:tav>
                                      </p:tavLst>
                                    </p:anim>
                                    <p:anim calcmode="lin" valueType="num">
                                      <p:cBhvr>
                                        <p:cTn id="9" dur="1000" fill="hold"/>
                                        <p:tgtEl>
                                          <p:spTgt spid="308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fade">
                                      <p:cBhvr>
                                        <p:cTn id="12" dur="1000"/>
                                        <p:tgtEl>
                                          <p:spTgt spid="33"/>
                                        </p:tgtEl>
                                      </p:cBhvr>
                                    </p:animEffect>
                                    <p:anim calcmode="lin" valueType="num">
                                      <p:cBhvr>
                                        <p:cTn id="13" dur="1000" fill="hold"/>
                                        <p:tgtEl>
                                          <p:spTgt spid="33"/>
                                        </p:tgtEl>
                                        <p:attrNameLst>
                                          <p:attrName>ppt_x</p:attrName>
                                        </p:attrNameLst>
                                      </p:cBhvr>
                                      <p:tavLst>
                                        <p:tav tm="0">
                                          <p:val>
                                            <p:strVal val="#ppt_x"/>
                                          </p:val>
                                        </p:tav>
                                        <p:tav tm="100000">
                                          <p:val>
                                            <p:strVal val="#ppt_x"/>
                                          </p:val>
                                        </p:tav>
                                      </p:tavLst>
                                    </p:anim>
                                    <p:anim calcmode="lin" valueType="num">
                                      <p:cBhvr>
                                        <p:cTn id="14"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grpId="0" nodeType="clickEffect">
                                  <p:stCondLst>
                                    <p:cond delay="0"/>
                                  </p:stCondLst>
                                  <p:childTnLst>
                                    <p:set>
                                      <p:cBhvr>
                                        <p:cTn id="18" dur="1" fill="hold">
                                          <p:stCondLst>
                                            <p:cond delay="0"/>
                                          </p:stCondLst>
                                        </p:cTn>
                                        <p:tgtEl>
                                          <p:spTgt spid="62"/>
                                        </p:tgtEl>
                                        <p:attrNameLst>
                                          <p:attrName>style.visibility</p:attrName>
                                        </p:attrNameLst>
                                      </p:cBhvr>
                                      <p:to>
                                        <p:strVal val="visible"/>
                                      </p:to>
                                    </p:set>
                                    <p:animEffect transition="in" filter="fade">
                                      <p:cBhvr>
                                        <p:cTn id="19" dur="500"/>
                                        <p:tgtEl>
                                          <p:spTgt spid="62"/>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21">
                                            <p:txEl>
                                              <p:pRg st="0" end="0"/>
                                            </p:txEl>
                                          </p:spTgt>
                                        </p:tgtEl>
                                        <p:attrNameLst>
                                          <p:attrName>style.visibility</p:attrName>
                                        </p:attrNameLst>
                                      </p:cBhvr>
                                      <p:to>
                                        <p:strVal val="visible"/>
                                      </p:to>
                                    </p:set>
                                    <p:animEffect transition="in" filter="fade">
                                      <p:cBhvr>
                                        <p:cTn id="24" dur="1000"/>
                                        <p:tgtEl>
                                          <p:spTgt spid="21">
                                            <p:txEl>
                                              <p:pRg st="0" end="0"/>
                                            </p:txEl>
                                          </p:spTgt>
                                        </p:tgtEl>
                                      </p:cBhvr>
                                    </p:animEffect>
                                    <p:anim calcmode="lin" valueType="num">
                                      <p:cBhvr>
                                        <p:cTn id="25" dur="1000" fill="hold"/>
                                        <p:tgtEl>
                                          <p:spTgt spid="21">
                                            <p:txEl>
                                              <p:pRg st="0" end="0"/>
                                            </p:txEl>
                                          </p:spTgt>
                                        </p:tgtEl>
                                        <p:attrNameLst>
                                          <p:attrName>ppt_x</p:attrName>
                                        </p:attrNameLst>
                                      </p:cBhvr>
                                      <p:tavLst>
                                        <p:tav tm="0">
                                          <p:val>
                                            <p:strVal val="#ppt_x"/>
                                          </p:val>
                                        </p:tav>
                                        <p:tav tm="100000">
                                          <p:val>
                                            <p:strVal val="#ppt_x"/>
                                          </p:val>
                                        </p:tav>
                                      </p:tavLst>
                                    </p:anim>
                                    <p:anim calcmode="lin" valueType="num">
                                      <p:cBhvr>
                                        <p:cTn id="26" dur="1000" fill="hold"/>
                                        <p:tgtEl>
                                          <p:spTgt spid="2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8" fill="hold" grpId="0" nodeType="clickEffect">
                                  <p:stCondLst>
                                    <p:cond delay="0"/>
                                  </p:stCondLst>
                                  <p:childTnLst>
                                    <p:set>
                                      <p:cBhvr>
                                        <p:cTn id="30" dur="1" fill="hold">
                                          <p:stCondLst>
                                            <p:cond delay="0"/>
                                          </p:stCondLst>
                                        </p:cTn>
                                        <p:tgtEl>
                                          <p:spTgt spid="43"/>
                                        </p:tgtEl>
                                        <p:attrNameLst>
                                          <p:attrName>style.visibility</p:attrName>
                                        </p:attrNameLst>
                                      </p:cBhvr>
                                      <p:to>
                                        <p:strVal val="visible"/>
                                      </p:to>
                                    </p:set>
                                    <p:animEffect transition="in" filter="wipe(left)">
                                      <p:cBhvr>
                                        <p:cTn id="31" dur="500"/>
                                        <p:tgtEl>
                                          <p:spTgt spid="43"/>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58"/>
                                        </p:tgtEl>
                                        <p:attrNameLst>
                                          <p:attrName>style.visibility</p:attrName>
                                        </p:attrNameLst>
                                      </p:cBhvr>
                                      <p:to>
                                        <p:strVal val="visible"/>
                                      </p:to>
                                    </p:set>
                                    <p:animEffect transition="in" filter="fade">
                                      <p:cBhvr>
                                        <p:cTn id="36" dur="500"/>
                                        <p:tgtEl>
                                          <p:spTgt spid="58"/>
                                        </p:tgtEl>
                                      </p:cBhvr>
                                    </p:animEffect>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1000"/>
                                        <p:tgtEl>
                                          <p:spTgt spid="32"/>
                                        </p:tgtEl>
                                      </p:cBhvr>
                                    </p:animEffect>
                                    <p:anim calcmode="lin" valueType="num">
                                      <p:cBhvr>
                                        <p:cTn id="42" dur="1000" fill="hold"/>
                                        <p:tgtEl>
                                          <p:spTgt spid="32"/>
                                        </p:tgtEl>
                                        <p:attrNameLst>
                                          <p:attrName>ppt_x</p:attrName>
                                        </p:attrNameLst>
                                      </p:cBhvr>
                                      <p:tavLst>
                                        <p:tav tm="0">
                                          <p:val>
                                            <p:strVal val="#ppt_x"/>
                                          </p:val>
                                        </p:tav>
                                        <p:tav tm="100000">
                                          <p:val>
                                            <p:strVal val="#ppt_x"/>
                                          </p:val>
                                        </p:tav>
                                      </p:tavLst>
                                    </p:anim>
                                    <p:anim calcmode="lin" valueType="num">
                                      <p:cBhvr>
                                        <p:cTn id="43" dur="1000" fill="hold"/>
                                        <p:tgtEl>
                                          <p:spTgt spid="32"/>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22" presetClass="entr" presetSubtype="2" fill="hold" grpId="0" nodeType="clickEffect">
                                  <p:stCondLst>
                                    <p:cond delay="0"/>
                                  </p:stCondLst>
                                  <p:childTnLst>
                                    <p:set>
                                      <p:cBhvr>
                                        <p:cTn id="47" dur="1" fill="hold">
                                          <p:stCondLst>
                                            <p:cond delay="0"/>
                                          </p:stCondLst>
                                        </p:cTn>
                                        <p:tgtEl>
                                          <p:spTgt spid="45"/>
                                        </p:tgtEl>
                                        <p:attrNameLst>
                                          <p:attrName>style.visibility</p:attrName>
                                        </p:attrNameLst>
                                      </p:cBhvr>
                                      <p:to>
                                        <p:strVal val="visible"/>
                                      </p:to>
                                    </p:set>
                                    <p:animEffect transition="in" filter="wipe(right)">
                                      <p:cBhvr>
                                        <p:cTn id="48" dur="500"/>
                                        <p:tgtEl>
                                          <p:spTgt spid="45"/>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grpId="0" nodeType="clickEffect">
                                  <p:stCondLst>
                                    <p:cond delay="0"/>
                                  </p:stCondLst>
                                  <p:childTnLst>
                                    <p:set>
                                      <p:cBhvr>
                                        <p:cTn id="52" dur="1" fill="hold">
                                          <p:stCondLst>
                                            <p:cond delay="0"/>
                                          </p:stCondLst>
                                        </p:cTn>
                                        <p:tgtEl>
                                          <p:spTgt spid="60"/>
                                        </p:tgtEl>
                                        <p:attrNameLst>
                                          <p:attrName>style.visibility</p:attrName>
                                        </p:attrNameLst>
                                      </p:cBhvr>
                                      <p:to>
                                        <p:strVal val="visible"/>
                                      </p:to>
                                    </p:set>
                                    <p:animEffect transition="in" filter="fade">
                                      <p:cBhvr>
                                        <p:cTn id="53" dur="500"/>
                                        <p:tgtEl>
                                          <p:spTgt spid="60"/>
                                        </p:tgtEl>
                                      </p:cBhvr>
                                    </p:animEffect>
                                  </p:childTnLst>
                                </p:cTn>
                              </p:par>
                            </p:childTnLst>
                          </p:cTn>
                        </p:par>
                      </p:childTnLst>
                    </p:cTn>
                  </p:par>
                  <p:par>
                    <p:cTn id="54" fill="hold">
                      <p:stCondLst>
                        <p:cond delay="indefinite"/>
                      </p:stCondLst>
                      <p:childTnLst>
                        <p:par>
                          <p:cTn id="55" fill="hold">
                            <p:stCondLst>
                              <p:cond delay="0"/>
                            </p:stCondLst>
                            <p:childTnLst>
                              <p:par>
                                <p:cTn id="56" presetID="42" presetClass="entr" presetSubtype="0" fill="hold" nodeType="clickEffect">
                                  <p:stCondLst>
                                    <p:cond delay="0"/>
                                  </p:stCondLst>
                                  <p:childTnLst>
                                    <p:set>
                                      <p:cBhvr>
                                        <p:cTn id="57" dur="1" fill="hold">
                                          <p:stCondLst>
                                            <p:cond delay="0"/>
                                          </p:stCondLst>
                                        </p:cTn>
                                        <p:tgtEl>
                                          <p:spTgt spid="31">
                                            <p:txEl>
                                              <p:pRg st="0" end="0"/>
                                            </p:txEl>
                                          </p:spTgt>
                                        </p:tgtEl>
                                        <p:attrNameLst>
                                          <p:attrName>style.visibility</p:attrName>
                                        </p:attrNameLst>
                                      </p:cBhvr>
                                      <p:to>
                                        <p:strVal val="visible"/>
                                      </p:to>
                                    </p:set>
                                    <p:animEffect transition="in" filter="fade">
                                      <p:cBhvr>
                                        <p:cTn id="58" dur="1000"/>
                                        <p:tgtEl>
                                          <p:spTgt spid="31">
                                            <p:txEl>
                                              <p:pRg st="0" end="0"/>
                                            </p:txEl>
                                          </p:spTgt>
                                        </p:tgtEl>
                                      </p:cBhvr>
                                    </p:animEffect>
                                    <p:anim calcmode="lin" valueType="num">
                                      <p:cBhvr>
                                        <p:cTn id="59" dur="1000" fill="hold"/>
                                        <p:tgtEl>
                                          <p:spTgt spid="31">
                                            <p:txEl>
                                              <p:pRg st="0" end="0"/>
                                            </p:txEl>
                                          </p:spTgt>
                                        </p:tgtEl>
                                        <p:attrNameLst>
                                          <p:attrName>ppt_x</p:attrName>
                                        </p:attrNameLst>
                                      </p:cBhvr>
                                      <p:tavLst>
                                        <p:tav tm="0">
                                          <p:val>
                                            <p:strVal val="#ppt_x"/>
                                          </p:val>
                                        </p:tav>
                                        <p:tav tm="100000">
                                          <p:val>
                                            <p:strVal val="#ppt_x"/>
                                          </p:val>
                                        </p:tav>
                                      </p:tavLst>
                                    </p:anim>
                                    <p:anim calcmode="lin" valueType="num">
                                      <p:cBhvr>
                                        <p:cTn id="60" dur="1000" fill="hold"/>
                                        <p:tgtEl>
                                          <p:spTgt spid="3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61" fill="hold">
                      <p:stCondLst>
                        <p:cond delay="indefinite"/>
                      </p:stCondLst>
                      <p:childTnLst>
                        <p:par>
                          <p:cTn id="62" fill="hold">
                            <p:stCondLst>
                              <p:cond delay="0"/>
                            </p:stCondLst>
                            <p:childTnLst>
                              <p:par>
                                <p:cTn id="63" presetID="22" presetClass="entr" presetSubtype="8" fill="hold" grpId="0" nodeType="clickEffect">
                                  <p:stCondLst>
                                    <p:cond delay="0"/>
                                  </p:stCondLst>
                                  <p:childTnLst>
                                    <p:set>
                                      <p:cBhvr>
                                        <p:cTn id="64" dur="1" fill="hold">
                                          <p:stCondLst>
                                            <p:cond delay="0"/>
                                          </p:stCondLst>
                                        </p:cTn>
                                        <p:tgtEl>
                                          <p:spTgt spid="42"/>
                                        </p:tgtEl>
                                        <p:attrNameLst>
                                          <p:attrName>style.visibility</p:attrName>
                                        </p:attrNameLst>
                                      </p:cBhvr>
                                      <p:to>
                                        <p:strVal val="visible"/>
                                      </p:to>
                                    </p:set>
                                    <p:animEffect transition="in" filter="wipe(left)">
                                      <p:cBhvr>
                                        <p:cTn id="65" dur="500"/>
                                        <p:tgtEl>
                                          <p:spTgt spid="42"/>
                                        </p:tgtEl>
                                      </p:cBhvr>
                                    </p:animEffect>
                                  </p:childTnLst>
                                </p:cTn>
                              </p:par>
                            </p:childTnLst>
                          </p:cTn>
                        </p:par>
                      </p:childTnLst>
                    </p:cTn>
                  </p:par>
                  <p:par>
                    <p:cTn id="66" fill="hold">
                      <p:stCondLst>
                        <p:cond delay="indefinite"/>
                      </p:stCondLst>
                      <p:childTnLst>
                        <p:par>
                          <p:cTn id="67" fill="hold">
                            <p:stCondLst>
                              <p:cond delay="0"/>
                            </p:stCondLst>
                            <p:childTnLst>
                              <p:par>
                                <p:cTn id="68" presetID="10" presetClass="entr" presetSubtype="0" fill="hold" grpId="0" nodeType="click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childTnLst>
                          </p:cTn>
                        </p:par>
                      </p:childTnLst>
                    </p:cTn>
                  </p:par>
                  <p:par>
                    <p:cTn id="71" fill="hold">
                      <p:stCondLst>
                        <p:cond delay="indefinite"/>
                      </p:stCondLst>
                      <p:childTnLst>
                        <p:par>
                          <p:cTn id="72" fill="hold">
                            <p:stCondLst>
                              <p:cond delay="0"/>
                            </p:stCondLst>
                            <p:childTnLst>
                              <p:par>
                                <p:cTn id="73" presetID="42" presetClass="entr" presetSubtype="0" fill="hold" grpId="0" nodeType="clickEffect">
                                  <p:stCondLst>
                                    <p:cond delay="0"/>
                                  </p:stCondLst>
                                  <p:childTnLst>
                                    <p:set>
                                      <p:cBhvr>
                                        <p:cTn id="74" dur="1" fill="hold">
                                          <p:stCondLst>
                                            <p:cond delay="0"/>
                                          </p:stCondLst>
                                        </p:cTn>
                                        <p:tgtEl>
                                          <p:spTgt spid="30"/>
                                        </p:tgtEl>
                                        <p:attrNameLst>
                                          <p:attrName>style.visibility</p:attrName>
                                        </p:attrNameLst>
                                      </p:cBhvr>
                                      <p:to>
                                        <p:strVal val="visible"/>
                                      </p:to>
                                    </p:set>
                                    <p:animEffect transition="in" filter="fade">
                                      <p:cBhvr>
                                        <p:cTn id="75" dur="1000"/>
                                        <p:tgtEl>
                                          <p:spTgt spid="30"/>
                                        </p:tgtEl>
                                      </p:cBhvr>
                                    </p:animEffect>
                                    <p:anim calcmode="lin" valueType="num">
                                      <p:cBhvr>
                                        <p:cTn id="76" dur="1000" fill="hold"/>
                                        <p:tgtEl>
                                          <p:spTgt spid="30"/>
                                        </p:tgtEl>
                                        <p:attrNameLst>
                                          <p:attrName>ppt_x</p:attrName>
                                        </p:attrNameLst>
                                      </p:cBhvr>
                                      <p:tavLst>
                                        <p:tav tm="0">
                                          <p:val>
                                            <p:strVal val="#ppt_x"/>
                                          </p:val>
                                        </p:tav>
                                        <p:tav tm="100000">
                                          <p:val>
                                            <p:strVal val="#ppt_x"/>
                                          </p:val>
                                        </p:tav>
                                      </p:tavLst>
                                    </p:anim>
                                    <p:anim calcmode="lin" valueType="num">
                                      <p:cBhvr>
                                        <p:cTn id="77" dur="1000" fill="hold"/>
                                        <p:tgtEl>
                                          <p:spTgt spid="30"/>
                                        </p:tgtEl>
                                        <p:attrNameLst>
                                          <p:attrName>ppt_y</p:attrName>
                                        </p:attrNameLst>
                                      </p:cBhvr>
                                      <p:tavLst>
                                        <p:tav tm="0">
                                          <p:val>
                                            <p:strVal val="#ppt_y+.1"/>
                                          </p:val>
                                        </p:tav>
                                        <p:tav tm="100000">
                                          <p:val>
                                            <p:strVal val="#ppt_y"/>
                                          </p:val>
                                        </p:tav>
                                      </p:tavLst>
                                    </p:anim>
                                  </p:childTnLst>
                                </p:cTn>
                              </p:par>
                            </p:childTnLst>
                          </p:cTn>
                        </p:par>
                      </p:childTnLst>
                    </p:cTn>
                  </p:par>
                  <p:par>
                    <p:cTn id="78" fill="hold">
                      <p:stCondLst>
                        <p:cond delay="indefinite"/>
                      </p:stCondLst>
                      <p:childTnLst>
                        <p:par>
                          <p:cTn id="79" fill="hold">
                            <p:stCondLst>
                              <p:cond delay="0"/>
                            </p:stCondLst>
                            <p:childTnLst>
                              <p:par>
                                <p:cTn id="80" presetID="22" presetClass="entr" presetSubtype="2" fill="hold" grpId="0" nodeType="clickEffect">
                                  <p:stCondLst>
                                    <p:cond delay="0"/>
                                  </p:stCondLst>
                                  <p:childTnLst>
                                    <p:set>
                                      <p:cBhvr>
                                        <p:cTn id="81" dur="1" fill="hold">
                                          <p:stCondLst>
                                            <p:cond delay="0"/>
                                          </p:stCondLst>
                                        </p:cTn>
                                        <p:tgtEl>
                                          <p:spTgt spid="41"/>
                                        </p:tgtEl>
                                        <p:attrNameLst>
                                          <p:attrName>style.visibility</p:attrName>
                                        </p:attrNameLst>
                                      </p:cBhvr>
                                      <p:to>
                                        <p:strVal val="visible"/>
                                      </p:to>
                                    </p:set>
                                    <p:animEffect transition="in" filter="wipe(right)">
                                      <p:cBhvr>
                                        <p:cTn id="82" dur="500"/>
                                        <p:tgtEl>
                                          <p:spTgt spid="41"/>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54"/>
                                        </p:tgtEl>
                                        <p:attrNameLst>
                                          <p:attrName>style.visibility</p:attrName>
                                        </p:attrNameLst>
                                      </p:cBhvr>
                                      <p:to>
                                        <p:strVal val="visible"/>
                                      </p:to>
                                    </p:set>
                                    <p:animEffect transition="in" filter="fade">
                                      <p:cBhvr>
                                        <p:cTn id="87" dur="500"/>
                                        <p:tgtEl>
                                          <p:spTgt spid="54"/>
                                        </p:tgtEl>
                                      </p:cBhvr>
                                    </p:animEffect>
                                  </p:childTnLst>
                                </p:cTn>
                              </p:par>
                            </p:childTnLst>
                          </p:cTn>
                        </p:par>
                      </p:childTnLst>
                    </p:cTn>
                  </p:par>
                  <p:par>
                    <p:cTn id="88" fill="hold">
                      <p:stCondLst>
                        <p:cond delay="indefinite"/>
                      </p:stCondLst>
                      <p:childTnLst>
                        <p:par>
                          <p:cTn id="89" fill="hold">
                            <p:stCondLst>
                              <p:cond delay="0"/>
                            </p:stCondLst>
                            <p:childTnLst>
                              <p:par>
                                <p:cTn id="90" presetID="42" presetClass="entr" presetSubtype="0" fill="hold" nodeType="clickEffect">
                                  <p:stCondLst>
                                    <p:cond delay="0"/>
                                  </p:stCondLst>
                                  <p:childTnLst>
                                    <p:set>
                                      <p:cBhvr>
                                        <p:cTn id="91" dur="1" fill="hold">
                                          <p:stCondLst>
                                            <p:cond delay="0"/>
                                          </p:stCondLst>
                                        </p:cTn>
                                        <p:tgtEl>
                                          <p:spTgt spid="29">
                                            <p:txEl>
                                              <p:pRg st="0" end="0"/>
                                            </p:txEl>
                                          </p:spTgt>
                                        </p:tgtEl>
                                        <p:attrNameLst>
                                          <p:attrName>style.visibility</p:attrName>
                                        </p:attrNameLst>
                                      </p:cBhvr>
                                      <p:to>
                                        <p:strVal val="visible"/>
                                      </p:to>
                                    </p:set>
                                    <p:animEffect transition="in" filter="fade">
                                      <p:cBhvr>
                                        <p:cTn id="92" dur="1000"/>
                                        <p:tgtEl>
                                          <p:spTgt spid="29">
                                            <p:txEl>
                                              <p:pRg st="0" end="0"/>
                                            </p:txEl>
                                          </p:spTgt>
                                        </p:tgtEl>
                                      </p:cBhvr>
                                    </p:animEffect>
                                    <p:anim calcmode="lin" valueType="num">
                                      <p:cBhvr>
                                        <p:cTn id="93" dur="1000" fill="hold"/>
                                        <p:tgtEl>
                                          <p:spTgt spid="29">
                                            <p:txEl>
                                              <p:pRg st="0" end="0"/>
                                            </p:txEl>
                                          </p:spTgt>
                                        </p:tgtEl>
                                        <p:attrNameLst>
                                          <p:attrName>ppt_x</p:attrName>
                                        </p:attrNameLst>
                                      </p:cBhvr>
                                      <p:tavLst>
                                        <p:tav tm="0">
                                          <p:val>
                                            <p:strVal val="#ppt_x"/>
                                          </p:val>
                                        </p:tav>
                                        <p:tav tm="100000">
                                          <p:val>
                                            <p:strVal val="#ppt_x"/>
                                          </p:val>
                                        </p:tav>
                                      </p:tavLst>
                                    </p:anim>
                                    <p:anim calcmode="lin" valueType="num">
                                      <p:cBhvr>
                                        <p:cTn id="94" dur="1000" fill="hold"/>
                                        <p:tgtEl>
                                          <p:spTgt spid="2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95" fill="hold">
                      <p:stCondLst>
                        <p:cond delay="indefinite"/>
                      </p:stCondLst>
                      <p:childTnLst>
                        <p:par>
                          <p:cTn id="96" fill="hold">
                            <p:stCondLst>
                              <p:cond delay="0"/>
                            </p:stCondLst>
                            <p:childTnLst>
                              <p:par>
                                <p:cTn id="97" presetID="22" presetClass="entr" presetSubtype="8" fill="hold" grpId="0" nodeType="clickEffect">
                                  <p:stCondLst>
                                    <p:cond delay="0"/>
                                  </p:stCondLst>
                                  <p:childTnLst>
                                    <p:set>
                                      <p:cBhvr>
                                        <p:cTn id="98" dur="1" fill="hold">
                                          <p:stCondLst>
                                            <p:cond delay="0"/>
                                          </p:stCondLst>
                                        </p:cTn>
                                        <p:tgtEl>
                                          <p:spTgt spid="40"/>
                                        </p:tgtEl>
                                        <p:attrNameLst>
                                          <p:attrName>style.visibility</p:attrName>
                                        </p:attrNameLst>
                                      </p:cBhvr>
                                      <p:to>
                                        <p:strVal val="visible"/>
                                      </p:to>
                                    </p:set>
                                    <p:animEffect transition="in" filter="wipe(left)">
                                      <p:cBhvr>
                                        <p:cTn id="99" dur="500"/>
                                        <p:tgtEl>
                                          <p:spTgt spid="40"/>
                                        </p:tgtEl>
                                      </p:cBhvr>
                                    </p:animEffect>
                                  </p:childTnLst>
                                </p:cTn>
                              </p:par>
                            </p:childTnLst>
                          </p:cTn>
                        </p:par>
                      </p:childTnLst>
                    </p:cTn>
                  </p:par>
                  <p:par>
                    <p:cTn id="100" fill="hold">
                      <p:stCondLst>
                        <p:cond delay="indefinite"/>
                      </p:stCondLst>
                      <p:childTnLst>
                        <p:par>
                          <p:cTn id="101" fill="hold">
                            <p:stCondLst>
                              <p:cond delay="0"/>
                            </p:stCondLst>
                            <p:childTnLst>
                              <p:par>
                                <p:cTn id="102" presetID="10" presetClass="entr" presetSubtype="0" fill="hold" grpId="0" nodeType="clickEffect">
                                  <p:stCondLst>
                                    <p:cond delay="0"/>
                                  </p:stCondLst>
                                  <p:childTnLst>
                                    <p:set>
                                      <p:cBhvr>
                                        <p:cTn id="103" dur="1" fill="hold">
                                          <p:stCondLst>
                                            <p:cond delay="0"/>
                                          </p:stCondLst>
                                        </p:cTn>
                                        <p:tgtEl>
                                          <p:spTgt spid="52"/>
                                        </p:tgtEl>
                                        <p:attrNameLst>
                                          <p:attrName>style.visibility</p:attrName>
                                        </p:attrNameLst>
                                      </p:cBhvr>
                                      <p:to>
                                        <p:strVal val="visible"/>
                                      </p:to>
                                    </p:set>
                                    <p:animEffect transition="in" filter="fade">
                                      <p:cBhvr>
                                        <p:cTn id="104" dur="500"/>
                                        <p:tgtEl>
                                          <p:spTgt spid="52"/>
                                        </p:tgtEl>
                                      </p:cBhvr>
                                    </p:animEffect>
                                  </p:childTnLst>
                                </p:cTn>
                              </p:par>
                            </p:childTnLst>
                          </p:cTn>
                        </p:par>
                      </p:childTnLst>
                    </p:cTn>
                  </p:par>
                  <p:par>
                    <p:cTn id="105" fill="hold">
                      <p:stCondLst>
                        <p:cond delay="indefinite"/>
                      </p:stCondLst>
                      <p:childTnLst>
                        <p:par>
                          <p:cTn id="106" fill="hold">
                            <p:stCondLst>
                              <p:cond delay="0"/>
                            </p:stCondLst>
                            <p:childTnLst>
                              <p:par>
                                <p:cTn id="107" presetID="42" presetClass="entr" presetSubtype="0" fill="hold" grpId="0" nodeType="clickEffect">
                                  <p:stCondLst>
                                    <p:cond delay="0"/>
                                  </p:stCondLst>
                                  <p:childTnLst>
                                    <p:set>
                                      <p:cBhvr>
                                        <p:cTn id="108" dur="1" fill="hold">
                                          <p:stCondLst>
                                            <p:cond delay="0"/>
                                          </p:stCondLst>
                                        </p:cTn>
                                        <p:tgtEl>
                                          <p:spTgt spid="22"/>
                                        </p:tgtEl>
                                        <p:attrNameLst>
                                          <p:attrName>style.visibility</p:attrName>
                                        </p:attrNameLst>
                                      </p:cBhvr>
                                      <p:to>
                                        <p:strVal val="visible"/>
                                      </p:to>
                                    </p:set>
                                    <p:animEffect transition="in" filter="fade">
                                      <p:cBhvr>
                                        <p:cTn id="109" dur="1000"/>
                                        <p:tgtEl>
                                          <p:spTgt spid="22"/>
                                        </p:tgtEl>
                                      </p:cBhvr>
                                    </p:animEffect>
                                    <p:anim calcmode="lin" valueType="num">
                                      <p:cBhvr>
                                        <p:cTn id="110" dur="1000" fill="hold"/>
                                        <p:tgtEl>
                                          <p:spTgt spid="22"/>
                                        </p:tgtEl>
                                        <p:attrNameLst>
                                          <p:attrName>ppt_x</p:attrName>
                                        </p:attrNameLst>
                                      </p:cBhvr>
                                      <p:tavLst>
                                        <p:tav tm="0">
                                          <p:val>
                                            <p:strVal val="#ppt_x"/>
                                          </p:val>
                                        </p:tav>
                                        <p:tav tm="100000">
                                          <p:val>
                                            <p:strVal val="#ppt_x"/>
                                          </p:val>
                                        </p:tav>
                                      </p:tavLst>
                                    </p:anim>
                                    <p:anim calcmode="lin" valueType="num">
                                      <p:cBhvr>
                                        <p:cTn id="111"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P spid="40" grpId="0" animBg="1"/>
      <p:bldP spid="41" grpId="0" animBg="1"/>
      <p:bldP spid="42" grpId="0" animBg="1"/>
      <p:bldP spid="43" grpId="0" animBg="1"/>
      <p:bldP spid="62" grpId="0" animBg="1"/>
      <p:bldP spid="45" grpId="0" animBg="1"/>
      <p:bldP spid="60" grpId="0" animBg="1"/>
      <p:bldP spid="58" grpId="0" animBg="1"/>
      <p:bldP spid="56" grpId="0" animBg="1"/>
      <p:bldP spid="54" grpId="0" animBg="1"/>
      <p:bldP spid="52" grpId="0" animBg="1"/>
      <p:bldP spid="21" grpId="0" build="p"/>
      <p:bldP spid="22" grpId="0"/>
      <p:bldP spid="30" grpId="0"/>
      <p:bldP spid="32" grpId="0"/>
      <p:bldP spid="3088"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3467100" y="3429000"/>
            <a:ext cx="5257800" cy="1325562"/>
          </a:xfrm>
        </p:spPr>
        <p:txBody>
          <a:bodyPr>
            <a:normAutofit/>
          </a:bodyPr>
          <a:lstStyle/>
          <a:p>
            <a:pPr algn="dist">
              <a:lnSpc>
                <a:spcPct val="130000"/>
              </a:lnSpc>
            </a:pPr>
            <a:r>
              <a:rPr lang="zh-CN" altLang="en-US" sz="6000" b="0" kern="2200" dirty="0">
                <a:solidFill>
                  <a:schemeClr val="bg1">
                    <a:lumMod val="95000"/>
                  </a:schemeClr>
                </a:solidFill>
                <a:cs typeface="+mn-ea"/>
                <a:sym typeface="+mn-lt"/>
              </a:rPr>
              <a:t>数据结构</a:t>
            </a:r>
            <a:endParaRPr lang="zh-CN" altLang="en-US" sz="6000" b="0" i="0" u="none" strike="noStrike" kern="2200" baseline="0" dirty="0">
              <a:solidFill>
                <a:schemeClr val="bg1">
                  <a:lumMod val="95000"/>
                </a:schemeClr>
              </a:solidFill>
              <a:latin typeface="+mn-lt"/>
              <a:ea typeface="+mn-ea"/>
              <a:cs typeface="+mn-ea"/>
              <a:sym typeface="+mn-lt"/>
            </a:endParaRPr>
          </a:p>
        </p:txBody>
      </p:sp>
      <p:sp>
        <p:nvSpPr>
          <p:cNvPr id="4" name="文本框 3">
            <a:extLst>
              <a:ext uri="{FF2B5EF4-FFF2-40B4-BE49-F238E27FC236}">
                <a16:creationId xmlns:a16="http://schemas.microsoft.com/office/drawing/2014/main" xmlns="" id="{61A96A91-2F9C-43AC-8D17-3D09959FA7AE}"/>
              </a:ext>
            </a:extLst>
          </p:cNvPr>
          <p:cNvSpPr txBox="1"/>
          <p:nvPr/>
        </p:nvSpPr>
        <p:spPr>
          <a:xfrm>
            <a:off x="5213268" y="1889458"/>
            <a:ext cx="2992581" cy="1862048"/>
          </a:xfrm>
          <a:prstGeom prst="rect">
            <a:avLst/>
          </a:prstGeom>
          <a:noFill/>
        </p:spPr>
        <p:txBody>
          <a:bodyPr wrap="square" rtlCol="0">
            <a:spAutoFit/>
          </a:bodyPr>
          <a:lstStyle/>
          <a:p>
            <a:r>
              <a:rPr lang="en-US" altLang="zh-CN" sz="11500" dirty="0">
                <a:solidFill>
                  <a:schemeClr val="bg1"/>
                </a:solidFill>
              </a:rPr>
              <a:t>04</a:t>
            </a:r>
            <a:endParaRPr lang="zh-CN" altLang="en-US" sz="11500" dirty="0">
              <a:solidFill>
                <a:schemeClr val="bg1"/>
              </a:solidFill>
            </a:endParaRPr>
          </a:p>
        </p:txBody>
      </p:sp>
    </p:spTree>
    <p:extLst>
      <p:ext uri="{BB962C8B-B14F-4D97-AF65-F5344CB8AC3E}">
        <p14:creationId xmlns:p14="http://schemas.microsoft.com/office/powerpoint/2010/main" val="3551621107"/>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5916B427-FA19-4EBF-9366-2711381274E0}"/>
              </a:ext>
            </a:extLst>
          </p:cNvPr>
          <p:cNvSpPr>
            <a:spLocks noGrp="1"/>
          </p:cNvSpPr>
          <p:nvPr>
            <p:ph type="title"/>
          </p:nvPr>
        </p:nvSpPr>
        <p:spPr>
          <a:xfrm>
            <a:off x="-3519669" y="-128723"/>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数据结构</a:t>
            </a:r>
          </a:p>
        </p:txBody>
      </p:sp>
      <p:sp>
        <p:nvSpPr>
          <p:cNvPr id="3" name="文本占位符 2">
            <a:extLst>
              <a:ext uri="{FF2B5EF4-FFF2-40B4-BE49-F238E27FC236}">
                <a16:creationId xmlns:a16="http://schemas.microsoft.com/office/drawing/2014/main" xmlns="" id="{73738C31-9C31-4B0D-AFFE-DCE8B06D9DF6}"/>
              </a:ext>
            </a:extLst>
          </p:cNvPr>
          <p:cNvSpPr>
            <a:spLocks noGrp="1"/>
          </p:cNvSpPr>
          <p:nvPr>
            <p:ph type="body" idx="4294967295"/>
          </p:nvPr>
        </p:nvSpPr>
        <p:spPr>
          <a:xfrm>
            <a:off x="1738131" y="3772240"/>
            <a:ext cx="4394382" cy="2984679"/>
          </a:xfrm>
        </p:spPr>
        <p:txBody>
          <a:bodyPr>
            <a:normAutofit/>
          </a:bodyPr>
          <a:lstStyle/>
          <a:p>
            <a:pPr marL="0" marR="0" lvl="0" indent="0" rtl="0">
              <a:lnSpc>
                <a:spcPct val="130000"/>
              </a:lnSpc>
              <a:buNone/>
            </a:pPr>
            <a:r>
              <a:rPr lang="zh-CN" altLang="en-US" sz="1800" b="0" i="0" u="none" strike="noStrike" kern="100" baseline="0" dirty="0">
                <a:solidFill>
                  <a:schemeClr val="bg1">
                    <a:lumMod val="95000"/>
                  </a:schemeClr>
                </a:solidFill>
                <a:cs typeface="+mn-ea"/>
                <a:sym typeface="+mn-lt"/>
              </a:rPr>
              <a:t>区块链以区块为单位组织数据。全网所有的交易记录都以交易单的形式存储在全网唯一的区块链中。</a:t>
            </a:r>
          </a:p>
        </p:txBody>
      </p:sp>
      <p:pic>
        <p:nvPicPr>
          <p:cNvPr id="4" name="Picture 6" descr="http://i0.hexunimg.cn/2016-06-06/184266087.jpg">
            <a:extLst>
              <a:ext uri="{FF2B5EF4-FFF2-40B4-BE49-F238E27FC236}">
                <a16:creationId xmlns:a16="http://schemas.microsoft.com/office/drawing/2014/main" xmlns="" id="{414825A8-56D9-4142-BB03-479177C5FE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79961" y="1810140"/>
            <a:ext cx="3984053" cy="3832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流程图: 存储数据 6">
            <a:extLst>
              <a:ext uri="{FF2B5EF4-FFF2-40B4-BE49-F238E27FC236}">
                <a16:creationId xmlns:a16="http://schemas.microsoft.com/office/drawing/2014/main" xmlns="" id="{17D67874-32F0-4216-A5D5-C803252FACA2}"/>
              </a:ext>
            </a:extLst>
          </p:cNvPr>
          <p:cNvSpPr/>
          <p:nvPr/>
        </p:nvSpPr>
        <p:spPr>
          <a:xfrm>
            <a:off x="1836135" y="2431175"/>
            <a:ext cx="1661495"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D53C2369-D282-41FB-A440-DE62999EA527}"/>
              </a:ext>
            </a:extLst>
          </p:cNvPr>
          <p:cNvSpPr/>
          <p:nvPr/>
        </p:nvSpPr>
        <p:spPr>
          <a:xfrm>
            <a:off x="2228300" y="2473953"/>
            <a:ext cx="877163" cy="416909"/>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区块链</a:t>
            </a:r>
          </a:p>
        </p:txBody>
      </p:sp>
      <p:cxnSp>
        <p:nvCxnSpPr>
          <p:cNvPr id="9" name="直接连接符 8">
            <a:extLst>
              <a:ext uri="{FF2B5EF4-FFF2-40B4-BE49-F238E27FC236}">
                <a16:creationId xmlns:a16="http://schemas.microsoft.com/office/drawing/2014/main" xmlns="" id="{31C530A9-376D-4851-A9DB-A757A880E3BE}"/>
              </a:ext>
            </a:extLst>
          </p:cNvPr>
          <p:cNvCxnSpPr/>
          <p:nvPr/>
        </p:nvCxnSpPr>
        <p:spPr>
          <a:xfrm>
            <a:off x="1073812" y="1945667"/>
            <a:ext cx="0" cy="361315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xmlns="" id="{1AC63893-9770-42FE-96C4-C71E2A6C0123}"/>
              </a:ext>
            </a:extLst>
          </p:cNvPr>
          <p:cNvCxnSpPr>
            <a:cxnSpLocks/>
          </p:cNvCxnSpPr>
          <p:nvPr/>
        </p:nvCxnSpPr>
        <p:spPr>
          <a:xfrm>
            <a:off x="1466456" y="3363243"/>
            <a:ext cx="5613505"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xmlns="" id="{B39CF56D-C550-4E19-9382-A7AE94D254E2}"/>
              </a:ext>
            </a:extLst>
          </p:cNvPr>
          <p:cNvSpPr/>
          <p:nvPr/>
        </p:nvSpPr>
        <p:spPr>
          <a:xfrm>
            <a:off x="920301" y="3174331"/>
            <a:ext cx="377825" cy="37782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endParaRPr lang="zh-CN" altLang="en-US"/>
          </a:p>
        </p:txBody>
      </p:sp>
    </p:spTree>
    <p:extLst>
      <p:ext uri="{BB962C8B-B14F-4D97-AF65-F5344CB8AC3E}">
        <p14:creationId xmlns:p14="http://schemas.microsoft.com/office/powerpoint/2010/main" val="1905383496"/>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1" presetClass="entr" presetSubtype="0" fill="hold" nodeType="click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1000" fill="hold"/>
                                        <p:tgtEl>
                                          <p:spTgt spid="4"/>
                                        </p:tgtEl>
                                        <p:attrNameLst>
                                          <p:attrName>ppt_w</p:attrName>
                                        </p:attrNameLst>
                                      </p:cBhvr>
                                      <p:tavLst>
                                        <p:tav tm="0">
                                          <p:val>
                                            <p:fltVal val="0"/>
                                          </p:val>
                                        </p:tav>
                                        <p:tav tm="100000">
                                          <p:val>
                                            <p:strVal val="#ppt_w"/>
                                          </p:val>
                                        </p:tav>
                                      </p:tavLst>
                                    </p:anim>
                                    <p:anim calcmode="lin" valueType="num">
                                      <p:cBhvr>
                                        <p:cTn id="23" dur="1000" fill="hold"/>
                                        <p:tgtEl>
                                          <p:spTgt spid="4"/>
                                        </p:tgtEl>
                                        <p:attrNameLst>
                                          <p:attrName>ppt_h</p:attrName>
                                        </p:attrNameLst>
                                      </p:cBhvr>
                                      <p:tavLst>
                                        <p:tav tm="0">
                                          <p:val>
                                            <p:fltVal val="0"/>
                                          </p:val>
                                        </p:tav>
                                        <p:tav tm="100000">
                                          <p:val>
                                            <p:strVal val="#ppt_h"/>
                                          </p:val>
                                        </p:tav>
                                      </p:tavLst>
                                    </p:anim>
                                    <p:anim calcmode="lin" valueType="num">
                                      <p:cBhvr>
                                        <p:cTn id="24" dur="1000" fill="hold"/>
                                        <p:tgtEl>
                                          <p:spTgt spid="4"/>
                                        </p:tgtEl>
                                        <p:attrNameLst>
                                          <p:attrName>style.rotation</p:attrName>
                                        </p:attrNameLst>
                                      </p:cBhvr>
                                      <p:tavLst>
                                        <p:tav tm="0">
                                          <p:val>
                                            <p:fltVal val="90"/>
                                          </p:val>
                                        </p:tav>
                                        <p:tav tm="100000">
                                          <p:val>
                                            <p:fltVal val="0"/>
                                          </p:val>
                                        </p:tav>
                                      </p:tavLst>
                                    </p:anim>
                                    <p:animEffect transition="in" filter="fade">
                                      <p:cBhvr>
                                        <p:cTn id="25" dur="1000"/>
                                        <p:tgtEl>
                                          <p:spTgt spid="4"/>
                                        </p:tgtEl>
                                      </p:cBhvr>
                                    </p:animEffect>
                                  </p:childTnLst>
                                </p:cTn>
                              </p:par>
                            </p:childTnLst>
                          </p:cTn>
                        </p:par>
                        <p:par>
                          <p:cTn id="26" fill="hold">
                            <p:stCondLst>
                              <p:cond delay="1000"/>
                            </p:stCondLst>
                            <p:childTnLst>
                              <p:par>
                                <p:cTn id="27" presetID="22" presetClass="entr" presetSubtype="1" fill="hold"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wipe(up)">
                                      <p:cBhvr>
                                        <p:cTn id="29" dur="500"/>
                                        <p:tgtEl>
                                          <p:spTgt spid="9"/>
                                        </p:tgtEl>
                                      </p:cBhvr>
                                    </p:animEffect>
                                  </p:childTnLst>
                                </p:cTn>
                              </p:par>
                              <p:par>
                                <p:cTn id="30" presetID="22" presetClass="entr" presetSubtype="8"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p:cTn id="35" dur="500" fill="hold"/>
                                        <p:tgtEl>
                                          <p:spTgt spid="11"/>
                                        </p:tgtEl>
                                        <p:attrNameLst>
                                          <p:attrName>ppt_w</p:attrName>
                                        </p:attrNameLst>
                                      </p:cBhvr>
                                      <p:tavLst>
                                        <p:tav tm="0">
                                          <p:val>
                                            <p:fltVal val="0"/>
                                          </p:val>
                                        </p:tav>
                                        <p:tav tm="100000">
                                          <p:val>
                                            <p:strVal val="#ppt_w"/>
                                          </p:val>
                                        </p:tav>
                                      </p:tavLst>
                                    </p:anim>
                                    <p:anim calcmode="lin" valueType="num">
                                      <p:cBhvr>
                                        <p:cTn id="36" dur="500" fill="hold"/>
                                        <p:tgtEl>
                                          <p:spTgt spid="11"/>
                                        </p:tgtEl>
                                        <p:attrNameLst>
                                          <p:attrName>ppt_h</p:attrName>
                                        </p:attrNameLst>
                                      </p:cBhvr>
                                      <p:tavLst>
                                        <p:tav tm="0">
                                          <p:val>
                                            <p:fltVal val="0"/>
                                          </p:val>
                                        </p:tav>
                                        <p:tav tm="100000">
                                          <p:val>
                                            <p:strVal val="#ppt_h"/>
                                          </p:val>
                                        </p:tav>
                                      </p:tavLst>
                                    </p:anim>
                                    <p:animEffect transition="in" filter="fade">
                                      <p:cBhvr>
                                        <p:cTn id="3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P spid="5" grpId="0"/>
      <p:bldP spid="1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2F2C91B-0578-4BA9-B7BA-5397009F942E}"/>
              </a:ext>
            </a:extLst>
          </p:cNvPr>
          <p:cNvSpPr>
            <a:spLocks noGrp="1"/>
          </p:cNvSpPr>
          <p:nvPr>
            <p:ph type="title"/>
          </p:nvPr>
        </p:nvSpPr>
        <p:spPr>
          <a:xfrm>
            <a:off x="-3496293" y="-139637"/>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数据结构</a:t>
            </a:r>
          </a:p>
        </p:txBody>
      </p:sp>
      <p:sp>
        <p:nvSpPr>
          <p:cNvPr id="3" name="文本占位符 2">
            <a:extLst>
              <a:ext uri="{FF2B5EF4-FFF2-40B4-BE49-F238E27FC236}">
                <a16:creationId xmlns:a16="http://schemas.microsoft.com/office/drawing/2014/main" xmlns="" id="{67C854F3-432D-499B-92F7-5F2DE3F61F92}"/>
              </a:ext>
            </a:extLst>
          </p:cNvPr>
          <p:cNvSpPr>
            <a:spLocks noGrp="1"/>
          </p:cNvSpPr>
          <p:nvPr>
            <p:ph type="body" idx="4294967295"/>
          </p:nvPr>
        </p:nvSpPr>
        <p:spPr>
          <a:xfrm>
            <a:off x="1312072" y="3475195"/>
            <a:ext cx="3566626" cy="3018461"/>
          </a:xfrm>
        </p:spPr>
        <p:txBody>
          <a:bodyPr>
            <a:normAutofit/>
          </a:bodyPr>
          <a:lstStyle/>
          <a:p>
            <a:pPr marL="0" marR="0" lvl="0" indent="0" algn="just" rtl="0">
              <a:lnSpc>
                <a:spcPct val="130000"/>
              </a:lnSpc>
              <a:buNone/>
            </a:pPr>
            <a:r>
              <a:rPr lang="zh-CN" altLang="en-US" sz="1800" b="0" i="0" u="none" strike="noStrike" kern="100" baseline="0" dirty="0">
                <a:solidFill>
                  <a:schemeClr val="bg1">
                    <a:lumMod val="95000"/>
                  </a:schemeClr>
                </a:solidFill>
                <a:cs typeface="+mn-ea"/>
                <a:sym typeface="+mn-lt"/>
              </a:rPr>
              <a:t>区块是一种记录交易的数据结构。每个区块由区块头和区块主体组成，区块主体只负责记录前一段时间内的所有交易信息，区块链的大部分功能都由区块头实现。</a:t>
            </a:r>
          </a:p>
        </p:txBody>
      </p:sp>
      <p:pic>
        <p:nvPicPr>
          <p:cNvPr id="4" name="图片 3">
            <a:extLst>
              <a:ext uri="{FF2B5EF4-FFF2-40B4-BE49-F238E27FC236}">
                <a16:creationId xmlns:a16="http://schemas.microsoft.com/office/drawing/2014/main" xmlns="" id="{34CF1AB0-3934-4AA6-9546-098ED67C6848}"/>
              </a:ext>
            </a:extLst>
          </p:cNvPr>
          <p:cNvPicPr>
            <a:picLocks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39046" y="2091155"/>
            <a:ext cx="6026476" cy="34927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流程图: 存储数据 6">
            <a:extLst>
              <a:ext uri="{FF2B5EF4-FFF2-40B4-BE49-F238E27FC236}">
                <a16:creationId xmlns:a16="http://schemas.microsoft.com/office/drawing/2014/main" xmlns="" id="{191E6B47-BCA2-4B87-9988-83A1DFE5DCDB}"/>
              </a:ext>
            </a:extLst>
          </p:cNvPr>
          <p:cNvSpPr/>
          <p:nvPr/>
        </p:nvSpPr>
        <p:spPr>
          <a:xfrm>
            <a:off x="2252015" y="2362565"/>
            <a:ext cx="1661495"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A83127AB-3156-4E09-9628-DC2930E9F3DE}"/>
              </a:ext>
            </a:extLst>
          </p:cNvPr>
          <p:cNvSpPr/>
          <p:nvPr/>
        </p:nvSpPr>
        <p:spPr>
          <a:xfrm>
            <a:off x="2759596" y="2362565"/>
            <a:ext cx="646331" cy="458908"/>
          </a:xfrm>
          <a:prstGeom prst="rect">
            <a:avLst/>
          </a:prstGeom>
        </p:spPr>
        <p:txBody>
          <a:bodyPr wrap="none">
            <a:spAutoFit/>
          </a:bodyPr>
          <a:lstStyle/>
          <a:p>
            <a:pPr>
              <a:lnSpc>
                <a:spcPct val="150000"/>
              </a:lnSpc>
            </a:pPr>
            <a:r>
              <a:rPr lang="zh-CN" altLang="en-US" b="1" dirty="0">
                <a:solidFill>
                  <a:srgbClr val="406079"/>
                </a:solidFill>
                <a:latin typeface="微软雅黑" panose="020B0503020204020204" pitchFamily="34" charset="-122"/>
                <a:ea typeface="微软雅黑" panose="020B0503020204020204" pitchFamily="34" charset="-122"/>
              </a:rPr>
              <a:t>区块</a:t>
            </a:r>
            <a:endParaRPr lang="en-US" altLang="zh-CN" b="1" dirty="0">
              <a:solidFill>
                <a:srgbClr val="406079"/>
              </a:solidFill>
              <a:latin typeface="微软雅黑" panose="020B0503020204020204" pitchFamily="34" charset="-122"/>
              <a:ea typeface="微软雅黑" panose="020B0503020204020204" pitchFamily="34" charset="-122"/>
            </a:endParaRPr>
          </a:p>
        </p:txBody>
      </p:sp>
      <p:cxnSp>
        <p:nvCxnSpPr>
          <p:cNvPr id="9" name="直接连接符 8">
            <a:extLst>
              <a:ext uri="{FF2B5EF4-FFF2-40B4-BE49-F238E27FC236}">
                <a16:creationId xmlns:a16="http://schemas.microsoft.com/office/drawing/2014/main" xmlns="" id="{B17E02CA-12EE-443C-ADD9-07A86E52BAA4}"/>
              </a:ext>
            </a:extLst>
          </p:cNvPr>
          <p:cNvCxnSpPr/>
          <p:nvPr/>
        </p:nvCxnSpPr>
        <p:spPr>
          <a:xfrm>
            <a:off x="1026478" y="1970711"/>
            <a:ext cx="0" cy="361315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xmlns="" id="{E695E6D6-1268-49EC-A6D5-D91588645460}"/>
              </a:ext>
            </a:extLst>
          </p:cNvPr>
          <p:cNvCxnSpPr/>
          <p:nvPr/>
        </p:nvCxnSpPr>
        <p:spPr>
          <a:xfrm>
            <a:off x="1286828" y="3231186"/>
            <a:ext cx="49847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1" name="椭圆 10">
            <a:extLst>
              <a:ext uri="{FF2B5EF4-FFF2-40B4-BE49-F238E27FC236}">
                <a16:creationId xmlns:a16="http://schemas.microsoft.com/office/drawing/2014/main" xmlns="" id="{39075424-08A9-4399-B4E2-14372096AAE6}"/>
              </a:ext>
            </a:extLst>
          </p:cNvPr>
          <p:cNvSpPr/>
          <p:nvPr/>
        </p:nvSpPr>
        <p:spPr>
          <a:xfrm>
            <a:off x="838200" y="3041956"/>
            <a:ext cx="377825" cy="37782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endParaRPr lang="zh-CN" altLang="en-US"/>
          </a:p>
        </p:txBody>
      </p:sp>
    </p:spTree>
    <p:extLst>
      <p:ext uri="{BB962C8B-B14F-4D97-AF65-F5344CB8AC3E}">
        <p14:creationId xmlns:p14="http://schemas.microsoft.com/office/powerpoint/2010/main" val="73225827"/>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down)">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wipe(up)">
                                      <p:cBhvr>
                                        <p:cTn id="22" dur="500"/>
                                        <p:tgtEl>
                                          <p:spTgt spid="3">
                                            <p:txEl>
                                              <p:pRg st="0" end="0"/>
                                            </p:txEl>
                                          </p:spTgt>
                                        </p:tgtEl>
                                      </p:cBhvr>
                                    </p:animEffect>
                                  </p:childTnLst>
                                </p:cTn>
                              </p:par>
                            </p:childTnLst>
                          </p:cTn>
                        </p:par>
                        <p:par>
                          <p:cTn id="23" fill="hold">
                            <p:stCondLst>
                              <p:cond delay="500"/>
                            </p:stCondLst>
                            <p:childTnLst>
                              <p:par>
                                <p:cTn id="24" presetID="22" presetClass="entr" presetSubtype="1"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wipe(up)">
                                      <p:cBhvr>
                                        <p:cTn id="26" dur="500"/>
                                        <p:tgtEl>
                                          <p:spTgt spid="9"/>
                                        </p:tgtEl>
                                      </p:cBhvr>
                                    </p:animEffect>
                                  </p:childTnLst>
                                </p:cTn>
                              </p:par>
                              <p:par>
                                <p:cTn id="27" presetID="22" presetClass="entr" presetSubtype="8"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wipe(left)">
                                      <p:cBhvr>
                                        <p:cTn id="29" dur="500"/>
                                        <p:tgtEl>
                                          <p:spTgt spid="10"/>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 calcmode="lin" valueType="num">
                                      <p:cBhvr>
                                        <p:cTn id="32" dur="500" fill="hold"/>
                                        <p:tgtEl>
                                          <p:spTgt spid="11"/>
                                        </p:tgtEl>
                                        <p:attrNameLst>
                                          <p:attrName>ppt_w</p:attrName>
                                        </p:attrNameLst>
                                      </p:cBhvr>
                                      <p:tavLst>
                                        <p:tav tm="0">
                                          <p:val>
                                            <p:fltVal val="0"/>
                                          </p:val>
                                        </p:tav>
                                        <p:tav tm="100000">
                                          <p:val>
                                            <p:strVal val="#ppt_w"/>
                                          </p:val>
                                        </p:tav>
                                      </p:tavLst>
                                    </p:anim>
                                    <p:anim calcmode="lin" valueType="num">
                                      <p:cBhvr>
                                        <p:cTn id="33" dur="500" fill="hold"/>
                                        <p:tgtEl>
                                          <p:spTgt spid="11"/>
                                        </p:tgtEl>
                                        <p:attrNameLst>
                                          <p:attrName>ppt_h</p:attrName>
                                        </p:attrNameLst>
                                      </p:cBhvr>
                                      <p:tavLst>
                                        <p:tav tm="0">
                                          <p:val>
                                            <p:fltVal val="0"/>
                                          </p:val>
                                        </p:tav>
                                        <p:tav tm="100000">
                                          <p:val>
                                            <p:strVal val="#ppt_h"/>
                                          </p:val>
                                        </p:tav>
                                      </p:tavLst>
                                    </p:anim>
                                    <p:animEffect transition="in" filter="fade">
                                      <p:cBhvr>
                                        <p:cTn id="34"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7" grpId="0" animBg="1"/>
      <p:bldP spid="5" grpId="0"/>
      <p:bldP spid="11"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流程图: 存储数据 6">
            <a:extLst>
              <a:ext uri="{FF2B5EF4-FFF2-40B4-BE49-F238E27FC236}">
                <a16:creationId xmlns:a16="http://schemas.microsoft.com/office/drawing/2014/main" xmlns="" id="{81BBE4BA-AEC8-45D3-9B32-CCAE7B00C402}"/>
              </a:ext>
            </a:extLst>
          </p:cNvPr>
          <p:cNvSpPr/>
          <p:nvPr/>
        </p:nvSpPr>
        <p:spPr>
          <a:xfrm>
            <a:off x="988877" y="1291069"/>
            <a:ext cx="1661495"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矩形 7">
            <a:extLst>
              <a:ext uri="{FF2B5EF4-FFF2-40B4-BE49-F238E27FC236}">
                <a16:creationId xmlns:a16="http://schemas.microsoft.com/office/drawing/2014/main" xmlns="" id="{003F0D41-AFEC-4C8E-86BC-35BAE38367CF}"/>
              </a:ext>
            </a:extLst>
          </p:cNvPr>
          <p:cNvSpPr/>
          <p:nvPr/>
        </p:nvSpPr>
        <p:spPr>
          <a:xfrm>
            <a:off x="259006" y="1814398"/>
            <a:ext cx="107253" cy="414985"/>
          </a:xfrm>
          <a:prstGeom prst="rect">
            <a:avLst/>
          </a:prstGeom>
        </p:spPr>
        <p:txBody>
          <a:bodyPr wrap="none">
            <a:spAutoFit/>
          </a:bodyPr>
          <a:lstStyle/>
          <a:p>
            <a:pPr lvl="0">
              <a:lnSpc>
                <a:spcPct val="130000"/>
              </a:lnSpc>
            </a:pPr>
            <a:endParaRPr lang="zh-CN" altLang="en-US" kern="100" dirty="0">
              <a:solidFill>
                <a:schemeClr val="bg1"/>
              </a:solidFill>
              <a:cs typeface="+mn-ea"/>
              <a:sym typeface="+mn-lt"/>
            </a:endParaRPr>
          </a:p>
        </p:txBody>
      </p:sp>
      <p:sp>
        <p:nvSpPr>
          <p:cNvPr id="2" name="标题 1">
            <a:extLst>
              <a:ext uri="{FF2B5EF4-FFF2-40B4-BE49-F238E27FC236}">
                <a16:creationId xmlns:a16="http://schemas.microsoft.com/office/drawing/2014/main" xmlns="" id="{F0C93550-0D96-4467-AB7F-082CBFD704FE}"/>
              </a:ext>
            </a:extLst>
          </p:cNvPr>
          <p:cNvSpPr>
            <a:spLocks noGrp="1"/>
          </p:cNvSpPr>
          <p:nvPr>
            <p:ph type="title"/>
          </p:nvPr>
        </p:nvSpPr>
        <p:spPr>
          <a:xfrm>
            <a:off x="-3531920" y="-119269"/>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数据结构</a:t>
            </a:r>
          </a:p>
        </p:txBody>
      </p:sp>
      <p:sp>
        <p:nvSpPr>
          <p:cNvPr id="3" name="文本占位符 2">
            <a:extLst>
              <a:ext uri="{FF2B5EF4-FFF2-40B4-BE49-F238E27FC236}">
                <a16:creationId xmlns:a16="http://schemas.microsoft.com/office/drawing/2014/main" xmlns="" id="{3B705364-C5C1-403F-B592-415AD9F43065}"/>
              </a:ext>
            </a:extLst>
          </p:cNvPr>
          <p:cNvSpPr>
            <a:spLocks noGrp="1"/>
          </p:cNvSpPr>
          <p:nvPr>
            <p:ph type="body" idx="4294967295"/>
          </p:nvPr>
        </p:nvSpPr>
        <p:spPr>
          <a:xfrm>
            <a:off x="988877" y="2021890"/>
            <a:ext cx="7498300"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版本号，标示软件及协议的相关版本信息</a:t>
            </a:r>
          </a:p>
          <a:p>
            <a:pPr marR="0" lvl="0" rtl="0">
              <a:lnSpc>
                <a:spcPct val="130000"/>
              </a:lnSpc>
            </a:pPr>
            <a:r>
              <a:rPr lang="zh-CN" altLang="en-US" sz="1800" b="0" i="0" u="none" strike="noStrike" kern="100" baseline="0" dirty="0">
                <a:solidFill>
                  <a:schemeClr val="bg1">
                    <a:lumMod val="95000"/>
                  </a:schemeClr>
                </a:solidFill>
                <a:cs typeface="+mn-ea"/>
                <a:sym typeface="+mn-lt"/>
              </a:rPr>
              <a:t>父区块哈希值，引用的区块链中父区块头的哈希值，通过这个值每个区块才首尾相连组成了区块链，并且这个值对区块链的安全性起到了至关重要的作用</a:t>
            </a:r>
          </a:p>
          <a:p>
            <a:pPr marR="0" lvl="0" rtl="0">
              <a:lnSpc>
                <a:spcPct val="130000"/>
              </a:lnSpc>
            </a:pPr>
            <a:r>
              <a:rPr lang="en-US" altLang="zh-CN" sz="1800" b="0" i="0" u="none" strike="noStrike" kern="100" baseline="0" dirty="0">
                <a:solidFill>
                  <a:schemeClr val="bg1">
                    <a:lumMod val="95000"/>
                  </a:schemeClr>
                </a:solidFill>
                <a:cs typeface="+mn-ea"/>
                <a:sym typeface="+mn-lt"/>
              </a:rPr>
              <a:t>Merkle </a:t>
            </a:r>
            <a:r>
              <a:rPr lang="zh-CN" altLang="en-US" sz="1800" b="0" i="0" u="none" strike="noStrike" kern="100" baseline="0" dirty="0">
                <a:solidFill>
                  <a:schemeClr val="bg1">
                    <a:lumMod val="95000"/>
                  </a:schemeClr>
                </a:solidFill>
                <a:cs typeface="+mn-ea"/>
                <a:sym typeface="+mn-lt"/>
              </a:rPr>
              <a:t>根，这个值是由区块主体中所有交易的哈希值再逐级两两哈希计算出来的一个数值，主要用于检验一笔交易是否在这个区块中存在</a:t>
            </a:r>
          </a:p>
          <a:p>
            <a:pPr marR="0" lvl="0" rtl="0">
              <a:lnSpc>
                <a:spcPct val="130000"/>
              </a:lnSpc>
            </a:pPr>
            <a:r>
              <a:rPr lang="zh-CN" altLang="en-US" sz="1800" b="0" i="0" u="none" strike="noStrike" kern="100" baseline="0" dirty="0">
                <a:solidFill>
                  <a:schemeClr val="bg1">
                    <a:lumMod val="95000"/>
                  </a:schemeClr>
                </a:solidFill>
                <a:cs typeface="+mn-ea"/>
                <a:sym typeface="+mn-lt"/>
              </a:rPr>
              <a:t>时间戳，记录该区块产生的时间，精确到秒</a:t>
            </a:r>
          </a:p>
          <a:p>
            <a:pPr marR="0" lvl="0" rtl="0">
              <a:lnSpc>
                <a:spcPct val="130000"/>
              </a:lnSpc>
            </a:pPr>
            <a:r>
              <a:rPr lang="zh-CN" altLang="en-US" sz="1800" b="0" i="0" u="none" strike="noStrike" kern="100" baseline="0" dirty="0">
                <a:solidFill>
                  <a:schemeClr val="bg1">
                    <a:lumMod val="95000"/>
                  </a:schemeClr>
                </a:solidFill>
                <a:cs typeface="+mn-ea"/>
                <a:sym typeface="+mn-lt"/>
              </a:rPr>
              <a:t>难度值，该区块相关数学题的难度目标</a:t>
            </a:r>
          </a:p>
          <a:p>
            <a:pPr marR="0" lvl="0" rtl="0">
              <a:lnSpc>
                <a:spcPct val="130000"/>
              </a:lnSpc>
            </a:pPr>
            <a:r>
              <a:rPr lang="zh-CN" altLang="en-US" sz="1800" b="0" i="0" u="none" strike="noStrike" kern="100" baseline="0" dirty="0">
                <a:solidFill>
                  <a:schemeClr val="bg1">
                    <a:lumMod val="95000"/>
                  </a:schemeClr>
                </a:solidFill>
                <a:cs typeface="+mn-ea"/>
                <a:sym typeface="+mn-lt"/>
              </a:rPr>
              <a:t>随机数</a:t>
            </a:r>
            <a:r>
              <a:rPr lang="en-US" altLang="zh-CN" sz="1800" b="0" i="0" u="none" strike="noStrike" kern="100" baseline="0" dirty="0">
                <a:solidFill>
                  <a:schemeClr val="bg1">
                    <a:lumMod val="95000"/>
                  </a:schemeClr>
                </a:solidFill>
                <a:cs typeface="+mn-ea"/>
                <a:sym typeface="+mn-lt"/>
              </a:rPr>
              <a:t>(Nonce)</a:t>
            </a:r>
            <a:r>
              <a:rPr lang="zh-CN" altLang="en-US" sz="1800" b="0" i="0" u="none" strike="noStrike" kern="100" baseline="0" dirty="0">
                <a:solidFill>
                  <a:schemeClr val="bg1">
                    <a:lumMod val="95000"/>
                  </a:schemeClr>
                </a:solidFill>
                <a:cs typeface="+mn-ea"/>
                <a:sym typeface="+mn-lt"/>
              </a:rPr>
              <a:t>，记录解密该区块相关数学题的答案的值</a:t>
            </a:r>
          </a:p>
        </p:txBody>
      </p:sp>
      <p:pic>
        <p:nvPicPr>
          <p:cNvPr id="4" name="图片 2">
            <a:extLst>
              <a:ext uri="{FF2B5EF4-FFF2-40B4-BE49-F238E27FC236}">
                <a16:creationId xmlns:a16="http://schemas.microsoft.com/office/drawing/2014/main" xmlns="" id="{2172ECD7-59FC-4E99-8638-D236215354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32625" y="1571704"/>
            <a:ext cx="2176476" cy="4837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a:extLst>
              <a:ext uri="{FF2B5EF4-FFF2-40B4-BE49-F238E27FC236}">
                <a16:creationId xmlns:a16="http://schemas.microsoft.com/office/drawing/2014/main" xmlns="" id="{C752DD44-22C3-4ECE-BD7E-4316DBC5B19B}"/>
              </a:ext>
            </a:extLst>
          </p:cNvPr>
          <p:cNvSpPr/>
          <p:nvPr/>
        </p:nvSpPr>
        <p:spPr>
          <a:xfrm>
            <a:off x="1381042" y="1363250"/>
            <a:ext cx="877163" cy="416909"/>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区块头</a:t>
            </a:r>
          </a:p>
        </p:txBody>
      </p:sp>
    </p:spTree>
    <p:extLst>
      <p:ext uri="{BB962C8B-B14F-4D97-AF65-F5344CB8AC3E}">
        <p14:creationId xmlns:p14="http://schemas.microsoft.com/office/powerpoint/2010/main" val="274683724"/>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ppt_x"/>
                                          </p:val>
                                        </p:tav>
                                        <p:tav tm="100000">
                                          <p:val>
                                            <p:strVal val="#ppt_x"/>
                                          </p:val>
                                        </p:tav>
                                      </p:tavLst>
                                    </p:anim>
                                    <p:anim calcmode="lin" valueType="num">
                                      <p:cBhvr additive="base">
                                        <p:cTn id="12"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up)">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
                                            <p:txEl>
                                              <p:pRg st="2" end="2"/>
                                            </p:txEl>
                                          </p:spTgt>
                                        </p:tgtEl>
                                        <p:attrNameLst>
                                          <p:attrName>style.visibility</p:attrName>
                                        </p:attrNameLst>
                                      </p:cBhvr>
                                      <p:to>
                                        <p:strVal val="visible"/>
                                      </p:to>
                                    </p:set>
                                    <p:animEffect transition="in" filter="wipe(up)">
                                      <p:cBhvr>
                                        <p:cTn id="27" dur="500"/>
                                        <p:tgtEl>
                                          <p:spTgt spid="3">
                                            <p:txEl>
                                              <p:pRg st="2" end="2"/>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wipe(up)">
                                      <p:cBhvr>
                                        <p:cTn id="32" dur="500"/>
                                        <p:tgtEl>
                                          <p:spTgt spid="3">
                                            <p:txEl>
                                              <p:pRg st="3" end="3"/>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1" fill="hold" grpId="0" nodeType="clickEffect">
                                  <p:stCondLst>
                                    <p:cond delay="0"/>
                                  </p:stCondLst>
                                  <p:childTnLst>
                                    <p:set>
                                      <p:cBhvr>
                                        <p:cTn id="36" dur="1" fill="hold">
                                          <p:stCondLst>
                                            <p:cond delay="0"/>
                                          </p:stCondLst>
                                        </p:cTn>
                                        <p:tgtEl>
                                          <p:spTgt spid="3">
                                            <p:txEl>
                                              <p:pRg st="4" end="4"/>
                                            </p:txEl>
                                          </p:spTgt>
                                        </p:tgtEl>
                                        <p:attrNameLst>
                                          <p:attrName>style.visibility</p:attrName>
                                        </p:attrNameLst>
                                      </p:cBhvr>
                                      <p:to>
                                        <p:strVal val="visible"/>
                                      </p:to>
                                    </p:set>
                                    <p:animEffect transition="in" filter="wipe(up)">
                                      <p:cBhvr>
                                        <p:cTn id="37" dur="500"/>
                                        <p:tgtEl>
                                          <p:spTgt spid="3">
                                            <p:txEl>
                                              <p:pRg st="4" end="4"/>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1" fill="hold" grpId="0" nodeType="clickEffect">
                                  <p:stCondLst>
                                    <p:cond delay="0"/>
                                  </p:stCondLst>
                                  <p:childTnLst>
                                    <p:set>
                                      <p:cBhvr>
                                        <p:cTn id="41" dur="1" fill="hold">
                                          <p:stCondLst>
                                            <p:cond delay="0"/>
                                          </p:stCondLst>
                                        </p:cTn>
                                        <p:tgtEl>
                                          <p:spTgt spid="3">
                                            <p:txEl>
                                              <p:pRg st="5" end="5"/>
                                            </p:txEl>
                                          </p:spTgt>
                                        </p:tgtEl>
                                        <p:attrNameLst>
                                          <p:attrName>style.visibility</p:attrName>
                                        </p:attrNameLst>
                                      </p:cBhvr>
                                      <p:to>
                                        <p:strVal val="visible"/>
                                      </p:to>
                                    </p:set>
                                    <p:animEffect transition="in" filter="wipe(up)">
                                      <p:cBhvr>
                                        <p:cTn id="42" dur="500"/>
                                        <p:tgtEl>
                                          <p:spTgt spid="3">
                                            <p:txEl>
                                              <p:pRg st="5" end="5"/>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2" presetClass="entr" presetSubtype="2" fill="hold" nodeType="clickEffect">
                                  <p:stCondLst>
                                    <p:cond delay="0"/>
                                  </p:stCondLst>
                                  <p:childTnLst>
                                    <p:set>
                                      <p:cBhvr>
                                        <p:cTn id="46" dur="1" fill="hold">
                                          <p:stCondLst>
                                            <p:cond delay="0"/>
                                          </p:stCondLst>
                                        </p:cTn>
                                        <p:tgtEl>
                                          <p:spTgt spid="4"/>
                                        </p:tgtEl>
                                        <p:attrNameLst>
                                          <p:attrName>style.visibility</p:attrName>
                                        </p:attrNameLst>
                                      </p:cBhvr>
                                      <p:to>
                                        <p:strVal val="visible"/>
                                      </p:to>
                                    </p:set>
                                    <p:anim calcmode="lin" valueType="num">
                                      <p:cBhvr additive="base">
                                        <p:cTn id="47" dur="500" fill="hold"/>
                                        <p:tgtEl>
                                          <p:spTgt spid="4"/>
                                        </p:tgtEl>
                                        <p:attrNameLst>
                                          <p:attrName>ppt_x</p:attrName>
                                        </p:attrNameLst>
                                      </p:cBhvr>
                                      <p:tavLst>
                                        <p:tav tm="0">
                                          <p:val>
                                            <p:strVal val="1+#ppt_w/2"/>
                                          </p:val>
                                        </p:tav>
                                        <p:tav tm="100000">
                                          <p:val>
                                            <p:strVal val="#ppt_x"/>
                                          </p:val>
                                        </p:tav>
                                      </p:tavLst>
                                    </p:anim>
                                    <p:anim calcmode="lin" valueType="num">
                                      <p:cBhvr additive="base">
                                        <p:cTn id="48" dur="500" fill="hold"/>
                                        <p:tgtEl>
                                          <p:spTgt spid="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3" grpId="0" build="p"/>
      <p:bldP spid="5"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0442F75D-FE1C-4459-B8D3-B9088603E3FD}"/>
              </a:ext>
            </a:extLst>
          </p:cNvPr>
          <p:cNvSpPr>
            <a:spLocks noGrp="1"/>
          </p:cNvSpPr>
          <p:nvPr>
            <p:ph type="title"/>
          </p:nvPr>
        </p:nvSpPr>
        <p:spPr>
          <a:xfrm>
            <a:off x="-3496294" y="-138210"/>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数据结构</a:t>
            </a:r>
          </a:p>
        </p:txBody>
      </p:sp>
      <p:sp>
        <p:nvSpPr>
          <p:cNvPr id="3" name="文本占位符 2">
            <a:extLst>
              <a:ext uri="{FF2B5EF4-FFF2-40B4-BE49-F238E27FC236}">
                <a16:creationId xmlns:a16="http://schemas.microsoft.com/office/drawing/2014/main" xmlns="" id="{A19BD1C1-45E9-47C3-A941-98BE9D5B9151}"/>
              </a:ext>
            </a:extLst>
          </p:cNvPr>
          <p:cNvSpPr>
            <a:spLocks noGrp="1"/>
          </p:cNvSpPr>
          <p:nvPr>
            <p:ph type="body" idx="4294967295"/>
          </p:nvPr>
        </p:nvSpPr>
        <p:spPr>
          <a:xfrm>
            <a:off x="8765877" y="3909788"/>
            <a:ext cx="2549417" cy="4371035"/>
          </a:xfrm>
        </p:spPr>
        <p:txBody>
          <a:bodyPr>
            <a:normAutofit/>
          </a:bodyPr>
          <a:lstStyle/>
          <a:p>
            <a:pPr marL="0" marR="0" lvl="0" indent="0" algn="just" rtl="0">
              <a:lnSpc>
                <a:spcPct val="130000"/>
              </a:lnSpc>
              <a:buNone/>
            </a:pPr>
            <a:r>
              <a:rPr lang="en-US" altLang="zh-CN" sz="1800" b="0" i="0" u="none" strike="noStrike" kern="100" baseline="0" dirty="0">
                <a:solidFill>
                  <a:schemeClr val="bg1">
                    <a:lumMod val="95000"/>
                  </a:schemeClr>
                </a:solidFill>
                <a:cs typeface="+mn-ea"/>
                <a:sym typeface="+mn-lt"/>
              </a:rPr>
              <a:t>4</a:t>
            </a:r>
            <a:r>
              <a:rPr lang="zh-CN" altLang="en-US" sz="1800" b="0" i="0" u="none" strike="noStrike" kern="100" baseline="0" dirty="0">
                <a:solidFill>
                  <a:schemeClr val="bg1">
                    <a:lumMod val="95000"/>
                  </a:schemeClr>
                </a:solidFill>
                <a:cs typeface="+mn-ea"/>
                <a:sym typeface="+mn-lt"/>
              </a:rPr>
              <a:t>、难度值字段会根据之前一段时间区块的平均生成时间进行调整以应对整个网络不断变化的整体计算总量</a:t>
            </a:r>
          </a:p>
        </p:txBody>
      </p:sp>
      <p:sp>
        <p:nvSpPr>
          <p:cNvPr id="8" name="Arc 16">
            <a:extLst>
              <a:ext uri="{FF2B5EF4-FFF2-40B4-BE49-F238E27FC236}">
                <a16:creationId xmlns:a16="http://schemas.microsoft.com/office/drawing/2014/main" xmlns="" id="{AE66A9AB-1509-4EE3-99F0-74E8087D285A}"/>
              </a:ext>
            </a:extLst>
          </p:cNvPr>
          <p:cNvSpPr/>
          <p:nvPr/>
        </p:nvSpPr>
        <p:spPr>
          <a:xfrm flipH="1">
            <a:off x="2856230" y="1983663"/>
            <a:ext cx="4275455" cy="2224405"/>
          </a:xfrm>
          <a:prstGeom prst="arc">
            <a:avLst>
              <a:gd name="adj1" fmla="val 16200000"/>
              <a:gd name="adj2" fmla="val 20737056"/>
            </a:avLst>
          </a:prstGeom>
          <a:ln w="12700">
            <a:solidFill>
              <a:srgbClr val="6AE7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lumMod val="85000"/>
                </a:schemeClr>
              </a:solidFill>
            </a:endParaRPr>
          </a:p>
        </p:txBody>
      </p:sp>
      <p:sp>
        <p:nvSpPr>
          <p:cNvPr id="9" name="Arc 17">
            <a:extLst>
              <a:ext uri="{FF2B5EF4-FFF2-40B4-BE49-F238E27FC236}">
                <a16:creationId xmlns:a16="http://schemas.microsoft.com/office/drawing/2014/main" xmlns="" id="{E540B92E-CE2D-4072-BCC4-435A50161E64}"/>
              </a:ext>
            </a:extLst>
          </p:cNvPr>
          <p:cNvSpPr/>
          <p:nvPr/>
        </p:nvSpPr>
        <p:spPr>
          <a:xfrm>
            <a:off x="4993640" y="1983663"/>
            <a:ext cx="4275455" cy="2224405"/>
          </a:xfrm>
          <a:prstGeom prst="arc">
            <a:avLst>
              <a:gd name="adj1" fmla="val 16200000"/>
              <a:gd name="adj2" fmla="val 20899004"/>
            </a:avLst>
          </a:prstGeom>
          <a:ln w="12700">
            <a:solidFill>
              <a:srgbClr val="6AE7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lumMod val="85000"/>
                </a:schemeClr>
              </a:solidFill>
            </a:endParaRPr>
          </a:p>
        </p:txBody>
      </p:sp>
      <p:sp>
        <p:nvSpPr>
          <p:cNvPr id="10" name="Arc 18">
            <a:extLst>
              <a:ext uri="{FF2B5EF4-FFF2-40B4-BE49-F238E27FC236}">
                <a16:creationId xmlns:a16="http://schemas.microsoft.com/office/drawing/2014/main" xmlns="" id="{EEB4A155-C31C-4631-8847-B5B5216625FE}"/>
              </a:ext>
            </a:extLst>
          </p:cNvPr>
          <p:cNvSpPr/>
          <p:nvPr/>
        </p:nvSpPr>
        <p:spPr>
          <a:xfrm flipH="1">
            <a:off x="4894580" y="2563418"/>
            <a:ext cx="828675" cy="1064895"/>
          </a:xfrm>
          <a:prstGeom prst="arc">
            <a:avLst/>
          </a:prstGeom>
          <a:ln w="12700">
            <a:solidFill>
              <a:srgbClr val="6AE7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lumMod val="85000"/>
                </a:schemeClr>
              </a:solidFill>
            </a:endParaRPr>
          </a:p>
        </p:txBody>
      </p:sp>
      <p:sp>
        <p:nvSpPr>
          <p:cNvPr id="11" name="Arc 19">
            <a:extLst>
              <a:ext uri="{FF2B5EF4-FFF2-40B4-BE49-F238E27FC236}">
                <a16:creationId xmlns:a16="http://schemas.microsoft.com/office/drawing/2014/main" xmlns="" id="{03A324E7-B11E-4BC5-8D5E-176353105986}"/>
              </a:ext>
            </a:extLst>
          </p:cNvPr>
          <p:cNvSpPr/>
          <p:nvPr/>
        </p:nvSpPr>
        <p:spPr>
          <a:xfrm>
            <a:off x="6417945" y="2563418"/>
            <a:ext cx="828675" cy="1064895"/>
          </a:xfrm>
          <a:prstGeom prst="arc">
            <a:avLst/>
          </a:prstGeom>
          <a:ln w="12700">
            <a:solidFill>
              <a:srgbClr val="6AE7FF"/>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chemeClr val="bg1">
                  <a:lumMod val="85000"/>
                </a:schemeClr>
              </a:solidFill>
            </a:endParaRPr>
          </a:p>
        </p:txBody>
      </p:sp>
      <p:grpSp>
        <p:nvGrpSpPr>
          <p:cNvPr id="12" name="组合 11">
            <a:extLst>
              <a:ext uri="{FF2B5EF4-FFF2-40B4-BE49-F238E27FC236}">
                <a16:creationId xmlns:a16="http://schemas.microsoft.com/office/drawing/2014/main" xmlns="" id="{DCBA7CD7-8370-4DBB-A42F-C74BB4C52E8E}"/>
              </a:ext>
            </a:extLst>
          </p:cNvPr>
          <p:cNvGrpSpPr/>
          <p:nvPr/>
        </p:nvGrpSpPr>
        <p:grpSpPr>
          <a:xfrm>
            <a:off x="8887460" y="2735746"/>
            <a:ext cx="1094740" cy="1101090"/>
            <a:chOff x="13841" y="5401"/>
            <a:chExt cx="1724" cy="1734"/>
          </a:xfrm>
        </p:grpSpPr>
        <p:sp>
          <p:nvSpPr>
            <p:cNvPr id="13" name="Oval 4">
              <a:extLst>
                <a:ext uri="{FF2B5EF4-FFF2-40B4-BE49-F238E27FC236}">
                  <a16:creationId xmlns:a16="http://schemas.microsoft.com/office/drawing/2014/main" xmlns="" id="{8E8FC4AA-EC6B-46D2-BEBC-E5396EDA3590}"/>
                </a:ext>
              </a:extLst>
            </p:cNvPr>
            <p:cNvSpPr/>
            <p:nvPr/>
          </p:nvSpPr>
          <p:spPr>
            <a:xfrm flipH="1">
              <a:off x="13841" y="5401"/>
              <a:ext cx="1725" cy="1735"/>
            </a:xfrm>
            <a:prstGeom prst="ellipse">
              <a:avLst/>
            </a:prstGeom>
            <a:solidFill>
              <a:srgbClr val="6AE7FF">
                <a:alpha val="50000"/>
              </a:srgbClr>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lumMod val="85000"/>
                  </a:schemeClr>
                </a:solidFill>
              </a:endParaRPr>
            </a:p>
          </p:txBody>
        </p:sp>
        <p:grpSp>
          <p:nvGrpSpPr>
            <p:cNvPr id="14" name="Group 20">
              <a:extLst>
                <a:ext uri="{FF2B5EF4-FFF2-40B4-BE49-F238E27FC236}">
                  <a16:creationId xmlns:a16="http://schemas.microsoft.com/office/drawing/2014/main" xmlns="" id="{B870F5F7-FEDA-4E0D-827A-2B81D27BB911}"/>
                </a:ext>
              </a:extLst>
            </p:cNvPr>
            <p:cNvGrpSpPr/>
            <p:nvPr/>
          </p:nvGrpSpPr>
          <p:grpSpPr>
            <a:xfrm flipH="1">
              <a:off x="14379" y="5891"/>
              <a:ext cx="649" cy="662"/>
              <a:chOff x="7160655" y="2178006"/>
              <a:chExt cx="379359" cy="386846"/>
            </a:xfrm>
            <a:solidFill>
              <a:schemeClr val="bg1"/>
            </a:solidFill>
          </p:grpSpPr>
          <p:sp>
            <p:nvSpPr>
              <p:cNvPr id="15" name="Freeform 36">
                <a:extLst>
                  <a:ext uri="{FF2B5EF4-FFF2-40B4-BE49-F238E27FC236}">
                    <a16:creationId xmlns:a16="http://schemas.microsoft.com/office/drawing/2014/main" xmlns="" id="{23D19647-69C9-4D70-B80B-9206C56011FB}"/>
                  </a:ext>
                </a:extLst>
              </p:cNvPr>
              <p:cNvSpPr>
                <a:spLocks noEditPoints="1"/>
              </p:cNvSpPr>
              <p:nvPr/>
            </p:nvSpPr>
            <p:spPr bwMode="auto">
              <a:xfrm>
                <a:off x="7277956" y="2178006"/>
                <a:ext cx="262058" cy="262058"/>
              </a:xfrm>
              <a:custGeom>
                <a:avLst/>
                <a:gdLst>
                  <a:gd name="T0" fmla="*/ 65 w 79"/>
                  <a:gd name="T1" fmla="*/ 14 h 79"/>
                  <a:gd name="T2" fmla="*/ 14 w 79"/>
                  <a:gd name="T3" fmla="*/ 14 h 79"/>
                  <a:gd name="T4" fmla="*/ 11 w 79"/>
                  <a:gd name="T5" fmla="*/ 63 h 79"/>
                  <a:gd name="T6" fmla="*/ 11 w 79"/>
                  <a:gd name="T7" fmla="*/ 63 h 79"/>
                  <a:gd name="T8" fmla="*/ 17 w 79"/>
                  <a:gd name="T9" fmla="*/ 68 h 79"/>
                  <a:gd name="T10" fmla="*/ 64 w 79"/>
                  <a:gd name="T11" fmla="*/ 65 h 79"/>
                  <a:gd name="T12" fmla="*/ 65 w 79"/>
                  <a:gd name="T13" fmla="*/ 14 h 79"/>
                  <a:gd name="T14" fmla="*/ 58 w 79"/>
                  <a:gd name="T15" fmla="*/ 59 h 79"/>
                  <a:gd name="T16" fmla="*/ 20 w 79"/>
                  <a:gd name="T17" fmla="*/ 59 h 79"/>
                  <a:gd name="T18" fmla="*/ 20 w 79"/>
                  <a:gd name="T19" fmla="*/ 21 h 79"/>
                  <a:gd name="T20" fmla="*/ 58 w 79"/>
                  <a:gd name="T21" fmla="*/ 21 h 79"/>
                  <a:gd name="T22" fmla="*/ 58 w 79"/>
                  <a:gd name="T23" fmla="*/ 59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9" h="79">
                    <a:moveTo>
                      <a:pt x="65" y="14"/>
                    </a:moveTo>
                    <a:cubicBezTo>
                      <a:pt x="51" y="0"/>
                      <a:pt x="28" y="0"/>
                      <a:pt x="14" y="14"/>
                    </a:cubicBezTo>
                    <a:cubicBezTo>
                      <a:pt x="0" y="28"/>
                      <a:pt x="0" y="49"/>
                      <a:pt x="11" y="63"/>
                    </a:cubicBezTo>
                    <a:cubicBezTo>
                      <a:pt x="11" y="63"/>
                      <a:pt x="11" y="63"/>
                      <a:pt x="11" y="63"/>
                    </a:cubicBezTo>
                    <a:cubicBezTo>
                      <a:pt x="14" y="66"/>
                      <a:pt x="15" y="67"/>
                      <a:pt x="17" y="68"/>
                    </a:cubicBezTo>
                    <a:cubicBezTo>
                      <a:pt x="31" y="79"/>
                      <a:pt x="51" y="78"/>
                      <a:pt x="64" y="65"/>
                    </a:cubicBezTo>
                    <a:cubicBezTo>
                      <a:pt x="78" y="51"/>
                      <a:pt x="79" y="29"/>
                      <a:pt x="65" y="14"/>
                    </a:cubicBezTo>
                    <a:close/>
                    <a:moveTo>
                      <a:pt x="58" y="59"/>
                    </a:moveTo>
                    <a:cubicBezTo>
                      <a:pt x="47" y="69"/>
                      <a:pt x="30" y="69"/>
                      <a:pt x="20" y="59"/>
                    </a:cubicBezTo>
                    <a:cubicBezTo>
                      <a:pt x="9" y="48"/>
                      <a:pt x="9" y="31"/>
                      <a:pt x="20" y="21"/>
                    </a:cubicBezTo>
                    <a:cubicBezTo>
                      <a:pt x="31" y="10"/>
                      <a:pt x="48" y="10"/>
                      <a:pt x="58" y="21"/>
                    </a:cubicBezTo>
                    <a:cubicBezTo>
                      <a:pt x="69" y="31"/>
                      <a:pt x="69" y="48"/>
                      <a:pt x="58" y="5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16" name="Freeform 37">
                <a:extLst>
                  <a:ext uri="{FF2B5EF4-FFF2-40B4-BE49-F238E27FC236}">
                    <a16:creationId xmlns:a16="http://schemas.microsoft.com/office/drawing/2014/main" xmlns="" id="{057FF3D2-B776-4E72-ADC8-8189848D9158}"/>
                  </a:ext>
                </a:extLst>
              </p:cNvPr>
              <p:cNvSpPr/>
              <p:nvPr/>
            </p:nvSpPr>
            <p:spPr bwMode="auto">
              <a:xfrm>
                <a:off x="7160655" y="2400130"/>
                <a:ext cx="159730" cy="164722"/>
              </a:xfrm>
              <a:custGeom>
                <a:avLst/>
                <a:gdLst>
                  <a:gd name="T0" fmla="*/ 0 w 64"/>
                  <a:gd name="T1" fmla="*/ 52 h 66"/>
                  <a:gd name="T2" fmla="*/ 12 w 64"/>
                  <a:gd name="T3" fmla="*/ 66 h 66"/>
                  <a:gd name="T4" fmla="*/ 64 w 64"/>
                  <a:gd name="T5" fmla="*/ 8 h 66"/>
                  <a:gd name="T6" fmla="*/ 55 w 64"/>
                  <a:gd name="T7" fmla="*/ 0 h 66"/>
                  <a:gd name="T8" fmla="*/ 0 w 64"/>
                  <a:gd name="T9" fmla="*/ 52 h 66"/>
                </a:gdLst>
                <a:ahLst/>
                <a:cxnLst>
                  <a:cxn ang="0">
                    <a:pos x="T0" y="T1"/>
                  </a:cxn>
                  <a:cxn ang="0">
                    <a:pos x="T2" y="T3"/>
                  </a:cxn>
                  <a:cxn ang="0">
                    <a:pos x="T4" y="T5"/>
                  </a:cxn>
                  <a:cxn ang="0">
                    <a:pos x="T6" y="T7"/>
                  </a:cxn>
                  <a:cxn ang="0">
                    <a:pos x="T8" y="T9"/>
                  </a:cxn>
                </a:cxnLst>
                <a:rect l="0" t="0" r="r" b="b"/>
                <a:pathLst>
                  <a:path w="64" h="66">
                    <a:moveTo>
                      <a:pt x="0" y="52"/>
                    </a:moveTo>
                    <a:lnTo>
                      <a:pt x="12" y="66"/>
                    </a:lnTo>
                    <a:lnTo>
                      <a:pt x="64" y="8"/>
                    </a:lnTo>
                    <a:lnTo>
                      <a:pt x="55" y="0"/>
                    </a:lnTo>
                    <a:lnTo>
                      <a:pt x="0" y="52"/>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17" name="Freeform 38">
                <a:extLst>
                  <a:ext uri="{FF2B5EF4-FFF2-40B4-BE49-F238E27FC236}">
                    <a16:creationId xmlns:a16="http://schemas.microsoft.com/office/drawing/2014/main" xmlns="" id="{ADED2730-3E3A-4492-AA30-5EA1A0A0DDD9}"/>
                  </a:ext>
                </a:extLst>
              </p:cNvPr>
              <p:cNvSpPr/>
              <p:nvPr/>
            </p:nvSpPr>
            <p:spPr bwMode="auto">
              <a:xfrm>
                <a:off x="7412728" y="2265358"/>
                <a:ext cx="99831" cy="119797"/>
              </a:xfrm>
              <a:custGeom>
                <a:avLst/>
                <a:gdLst>
                  <a:gd name="T0" fmla="*/ 16 w 30"/>
                  <a:gd name="T1" fmla="*/ 0 h 36"/>
                  <a:gd name="T2" fmla="*/ 0 w 30"/>
                  <a:gd name="T3" fmla="*/ 34 h 36"/>
                  <a:gd name="T4" fmla="*/ 6 w 30"/>
                  <a:gd name="T5" fmla="*/ 36 h 36"/>
                  <a:gd name="T6" fmla="*/ 16 w 30"/>
                  <a:gd name="T7" fmla="*/ 0 h 36"/>
                </a:gdLst>
                <a:ahLst/>
                <a:cxnLst>
                  <a:cxn ang="0">
                    <a:pos x="T0" y="T1"/>
                  </a:cxn>
                  <a:cxn ang="0">
                    <a:pos x="T2" y="T3"/>
                  </a:cxn>
                  <a:cxn ang="0">
                    <a:pos x="T4" y="T5"/>
                  </a:cxn>
                  <a:cxn ang="0">
                    <a:pos x="T6" y="T7"/>
                  </a:cxn>
                </a:cxnLst>
                <a:rect l="0" t="0" r="r" b="b"/>
                <a:pathLst>
                  <a:path w="30" h="36">
                    <a:moveTo>
                      <a:pt x="16" y="0"/>
                    </a:moveTo>
                    <a:cubicBezTo>
                      <a:pt x="20" y="26"/>
                      <a:pt x="0" y="34"/>
                      <a:pt x="0" y="34"/>
                    </a:cubicBezTo>
                    <a:cubicBezTo>
                      <a:pt x="6" y="36"/>
                      <a:pt x="6" y="36"/>
                      <a:pt x="6" y="36"/>
                    </a:cubicBezTo>
                    <a:cubicBezTo>
                      <a:pt x="30" y="21"/>
                      <a:pt x="16" y="0"/>
                      <a:pt x="16" y="0"/>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grpSp>
      </p:grpSp>
      <p:grpSp>
        <p:nvGrpSpPr>
          <p:cNvPr id="18" name="组合 17">
            <a:extLst>
              <a:ext uri="{FF2B5EF4-FFF2-40B4-BE49-F238E27FC236}">
                <a16:creationId xmlns:a16="http://schemas.microsoft.com/office/drawing/2014/main" xmlns="" id="{26DDBC2A-02EB-4EC4-A058-0D34DFD75450}"/>
              </a:ext>
            </a:extLst>
          </p:cNvPr>
          <p:cNvGrpSpPr/>
          <p:nvPr/>
        </p:nvGrpSpPr>
        <p:grpSpPr>
          <a:xfrm>
            <a:off x="2107214" y="2513879"/>
            <a:ext cx="1094740" cy="1101090"/>
            <a:chOff x="3535" y="5492"/>
            <a:chExt cx="1724" cy="1734"/>
          </a:xfrm>
        </p:grpSpPr>
        <p:sp>
          <p:nvSpPr>
            <p:cNvPr id="19" name="Oval 7">
              <a:extLst>
                <a:ext uri="{FF2B5EF4-FFF2-40B4-BE49-F238E27FC236}">
                  <a16:creationId xmlns:a16="http://schemas.microsoft.com/office/drawing/2014/main" xmlns="" id="{D77F1FA3-FE1B-4148-98AF-431275B81946}"/>
                </a:ext>
              </a:extLst>
            </p:cNvPr>
            <p:cNvSpPr/>
            <p:nvPr/>
          </p:nvSpPr>
          <p:spPr>
            <a:xfrm flipH="1">
              <a:off x="3535" y="5492"/>
              <a:ext cx="1725" cy="1735"/>
            </a:xfrm>
            <a:prstGeom prst="ellipse">
              <a:avLst/>
            </a:prstGeom>
            <a:solidFill>
              <a:srgbClr val="6AE7FF">
                <a:alpha val="50000"/>
              </a:srgbClr>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dirty="0">
                <a:solidFill>
                  <a:schemeClr val="bg1">
                    <a:lumMod val="85000"/>
                  </a:schemeClr>
                </a:solidFill>
              </a:endParaRPr>
            </a:p>
          </p:txBody>
        </p:sp>
        <p:sp>
          <p:nvSpPr>
            <p:cNvPr id="20" name="Freeform 62">
              <a:extLst>
                <a:ext uri="{FF2B5EF4-FFF2-40B4-BE49-F238E27FC236}">
                  <a16:creationId xmlns:a16="http://schemas.microsoft.com/office/drawing/2014/main" xmlns="" id="{F0634BAE-89F9-4AE9-8B4B-B99729280C3A}"/>
                </a:ext>
              </a:extLst>
            </p:cNvPr>
            <p:cNvSpPr>
              <a:spLocks noEditPoints="1"/>
            </p:cNvSpPr>
            <p:nvPr/>
          </p:nvSpPr>
          <p:spPr bwMode="auto">
            <a:xfrm flipH="1">
              <a:off x="4090" y="5908"/>
              <a:ext cx="615" cy="829"/>
            </a:xfrm>
            <a:custGeom>
              <a:avLst/>
              <a:gdLst>
                <a:gd name="T0" fmla="*/ 108 w 108"/>
                <a:gd name="T1" fmla="*/ 145 h 145"/>
                <a:gd name="T2" fmla="*/ 0 w 108"/>
                <a:gd name="T3" fmla="*/ 145 h 145"/>
                <a:gd name="T4" fmla="*/ 0 w 108"/>
                <a:gd name="T5" fmla="*/ 136 h 145"/>
                <a:gd name="T6" fmla="*/ 13 w 108"/>
                <a:gd name="T7" fmla="*/ 125 h 145"/>
                <a:gd name="T8" fmla="*/ 96 w 108"/>
                <a:gd name="T9" fmla="*/ 125 h 145"/>
                <a:gd name="T10" fmla="*/ 108 w 108"/>
                <a:gd name="T11" fmla="*/ 135 h 145"/>
                <a:gd name="T12" fmla="*/ 108 w 108"/>
                <a:gd name="T13" fmla="*/ 145 h 145"/>
                <a:gd name="T14" fmla="*/ 16 w 108"/>
                <a:gd name="T15" fmla="*/ 116 h 145"/>
                <a:gd name="T16" fmla="*/ 24 w 108"/>
                <a:gd name="T17" fmla="*/ 91 h 145"/>
                <a:gd name="T18" fmla="*/ 85 w 108"/>
                <a:gd name="T19" fmla="*/ 91 h 145"/>
                <a:gd name="T20" fmla="*/ 92 w 108"/>
                <a:gd name="T21" fmla="*/ 116 h 145"/>
                <a:gd name="T22" fmla="*/ 16 w 108"/>
                <a:gd name="T23" fmla="*/ 116 h 145"/>
                <a:gd name="T24" fmla="*/ 28 w 108"/>
                <a:gd name="T25" fmla="*/ 76 h 145"/>
                <a:gd name="T26" fmla="*/ 36 w 108"/>
                <a:gd name="T27" fmla="*/ 51 h 145"/>
                <a:gd name="T28" fmla="*/ 72 w 108"/>
                <a:gd name="T29" fmla="*/ 51 h 145"/>
                <a:gd name="T30" fmla="*/ 80 w 108"/>
                <a:gd name="T31" fmla="*/ 76 h 145"/>
                <a:gd name="T32" fmla="*/ 28 w 108"/>
                <a:gd name="T33" fmla="*/ 76 h 145"/>
                <a:gd name="T34" fmla="*/ 48 w 108"/>
                <a:gd name="T35" fmla="*/ 12 h 145"/>
                <a:gd name="T36" fmla="*/ 60 w 108"/>
                <a:gd name="T37" fmla="*/ 12 h 145"/>
                <a:gd name="T38" fmla="*/ 67 w 108"/>
                <a:gd name="T39" fmla="*/ 37 h 145"/>
                <a:gd name="T40" fmla="*/ 41 w 108"/>
                <a:gd name="T41" fmla="*/ 37 h 145"/>
                <a:gd name="T42" fmla="*/ 48 w 108"/>
                <a:gd name="T43" fmla="*/ 12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08" h="145">
                  <a:moveTo>
                    <a:pt x="108" y="145"/>
                  </a:moveTo>
                  <a:cubicBezTo>
                    <a:pt x="0" y="145"/>
                    <a:pt x="0" y="145"/>
                    <a:pt x="0" y="145"/>
                  </a:cubicBezTo>
                  <a:cubicBezTo>
                    <a:pt x="0" y="136"/>
                    <a:pt x="0" y="136"/>
                    <a:pt x="0" y="136"/>
                  </a:cubicBezTo>
                  <a:cubicBezTo>
                    <a:pt x="13" y="125"/>
                    <a:pt x="13" y="125"/>
                    <a:pt x="13" y="125"/>
                  </a:cubicBezTo>
                  <a:cubicBezTo>
                    <a:pt x="96" y="125"/>
                    <a:pt x="96" y="125"/>
                    <a:pt x="96" y="125"/>
                  </a:cubicBezTo>
                  <a:cubicBezTo>
                    <a:pt x="108" y="135"/>
                    <a:pt x="108" y="135"/>
                    <a:pt x="108" y="135"/>
                  </a:cubicBezTo>
                  <a:lnTo>
                    <a:pt x="108" y="145"/>
                  </a:lnTo>
                  <a:close/>
                  <a:moveTo>
                    <a:pt x="16" y="116"/>
                  </a:moveTo>
                  <a:cubicBezTo>
                    <a:pt x="24" y="91"/>
                    <a:pt x="24" y="91"/>
                    <a:pt x="24" y="91"/>
                  </a:cubicBezTo>
                  <a:cubicBezTo>
                    <a:pt x="85" y="91"/>
                    <a:pt x="85" y="91"/>
                    <a:pt x="85" y="91"/>
                  </a:cubicBezTo>
                  <a:cubicBezTo>
                    <a:pt x="92" y="116"/>
                    <a:pt x="92" y="116"/>
                    <a:pt x="92" y="116"/>
                  </a:cubicBezTo>
                  <a:lnTo>
                    <a:pt x="16" y="116"/>
                  </a:lnTo>
                  <a:close/>
                  <a:moveTo>
                    <a:pt x="28" y="76"/>
                  </a:moveTo>
                  <a:cubicBezTo>
                    <a:pt x="36" y="51"/>
                    <a:pt x="36" y="51"/>
                    <a:pt x="36" y="51"/>
                  </a:cubicBezTo>
                  <a:cubicBezTo>
                    <a:pt x="72" y="51"/>
                    <a:pt x="72" y="51"/>
                    <a:pt x="72" y="51"/>
                  </a:cubicBezTo>
                  <a:cubicBezTo>
                    <a:pt x="80" y="76"/>
                    <a:pt x="80" y="76"/>
                    <a:pt x="80" y="76"/>
                  </a:cubicBezTo>
                  <a:lnTo>
                    <a:pt x="28" y="76"/>
                  </a:lnTo>
                  <a:close/>
                  <a:moveTo>
                    <a:pt x="48" y="12"/>
                  </a:moveTo>
                  <a:cubicBezTo>
                    <a:pt x="48" y="12"/>
                    <a:pt x="54" y="0"/>
                    <a:pt x="60" y="12"/>
                  </a:cubicBezTo>
                  <a:cubicBezTo>
                    <a:pt x="67" y="37"/>
                    <a:pt x="67" y="37"/>
                    <a:pt x="67" y="37"/>
                  </a:cubicBezTo>
                  <a:cubicBezTo>
                    <a:pt x="41" y="37"/>
                    <a:pt x="41" y="37"/>
                    <a:pt x="41" y="37"/>
                  </a:cubicBezTo>
                  <a:lnTo>
                    <a:pt x="48" y="12"/>
                  </a:lnTo>
                  <a:close/>
                </a:path>
              </a:pathLst>
            </a:custGeom>
            <a:solidFill>
              <a:schemeClr val="bg1"/>
            </a:solidFill>
            <a:ln>
              <a:noFill/>
            </a:ln>
          </p:spPr>
          <p:txBody>
            <a:bodyPr vert="horz" wrap="square" lIns="91440" tIns="45720" rIns="91440" bIns="45720" numCol="1" anchor="t" anchorCtr="0" compatLnSpc="1"/>
            <a:lstStyle/>
            <a:p>
              <a:endParaRPr lang="en-US">
                <a:solidFill>
                  <a:schemeClr val="bg1">
                    <a:lumMod val="85000"/>
                  </a:schemeClr>
                </a:solidFill>
              </a:endParaRPr>
            </a:p>
          </p:txBody>
        </p:sp>
      </p:grpSp>
      <p:grpSp>
        <p:nvGrpSpPr>
          <p:cNvPr id="21" name="组合 20">
            <a:extLst>
              <a:ext uri="{FF2B5EF4-FFF2-40B4-BE49-F238E27FC236}">
                <a16:creationId xmlns:a16="http://schemas.microsoft.com/office/drawing/2014/main" xmlns="" id="{10B18B15-D966-4EED-A79C-C923AC35BE86}"/>
              </a:ext>
            </a:extLst>
          </p:cNvPr>
          <p:cNvGrpSpPr/>
          <p:nvPr/>
        </p:nvGrpSpPr>
        <p:grpSpPr>
          <a:xfrm>
            <a:off x="6583680" y="3167303"/>
            <a:ext cx="1094740" cy="1101090"/>
            <a:chOff x="10449" y="5438"/>
            <a:chExt cx="1724" cy="1734"/>
          </a:xfrm>
        </p:grpSpPr>
        <p:sp>
          <p:nvSpPr>
            <p:cNvPr id="22" name="Oval 5">
              <a:extLst>
                <a:ext uri="{FF2B5EF4-FFF2-40B4-BE49-F238E27FC236}">
                  <a16:creationId xmlns:a16="http://schemas.microsoft.com/office/drawing/2014/main" xmlns="" id="{365F83E5-A8ED-46CA-BFB8-10D0E5667BE0}"/>
                </a:ext>
              </a:extLst>
            </p:cNvPr>
            <p:cNvSpPr/>
            <p:nvPr/>
          </p:nvSpPr>
          <p:spPr>
            <a:xfrm flipH="1">
              <a:off x="10449" y="5438"/>
              <a:ext cx="1725" cy="1735"/>
            </a:xfrm>
            <a:prstGeom prst="ellipse">
              <a:avLst/>
            </a:prstGeom>
            <a:solidFill>
              <a:srgbClr val="6AE7FF">
                <a:alpha val="50000"/>
              </a:srgbClr>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lumMod val="85000"/>
                  </a:schemeClr>
                </a:solidFill>
              </a:endParaRPr>
            </a:p>
          </p:txBody>
        </p:sp>
        <p:grpSp>
          <p:nvGrpSpPr>
            <p:cNvPr id="23" name="Group 31">
              <a:extLst>
                <a:ext uri="{FF2B5EF4-FFF2-40B4-BE49-F238E27FC236}">
                  <a16:creationId xmlns:a16="http://schemas.microsoft.com/office/drawing/2014/main" xmlns="" id="{13C1800A-3307-490F-85F7-2629317ECE8C}"/>
                </a:ext>
              </a:extLst>
            </p:cNvPr>
            <p:cNvGrpSpPr/>
            <p:nvPr/>
          </p:nvGrpSpPr>
          <p:grpSpPr>
            <a:xfrm flipH="1">
              <a:off x="10955" y="6139"/>
              <a:ext cx="714" cy="444"/>
              <a:chOff x="2942785" y="3296116"/>
              <a:chExt cx="416796" cy="259561"/>
            </a:xfrm>
            <a:solidFill>
              <a:schemeClr val="bg1"/>
            </a:solidFill>
          </p:grpSpPr>
          <p:sp>
            <p:nvSpPr>
              <p:cNvPr id="24" name="Freeform 95">
                <a:extLst>
                  <a:ext uri="{FF2B5EF4-FFF2-40B4-BE49-F238E27FC236}">
                    <a16:creationId xmlns:a16="http://schemas.microsoft.com/office/drawing/2014/main" xmlns="" id="{8BBD8941-4698-477D-9028-6E9080AEF1D3}"/>
                  </a:ext>
                </a:extLst>
              </p:cNvPr>
              <p:cNvSpPr>
                <a:spLocks noEditPoints="1"/>
              </p:cNvSpPr>
              <p:nvPr/>
            </p:nvSpPr>
            <p:spPr bwMode="auto">
              <a:xfrm>
                <a:off x="2942785" y="3296116"/>
                <a:ext cx="416796" cy="259561"/>
              </a:xfrm>
              <a:custGeom>
                <a:avLst/>
                <a:gdLst>
                  <a:gd name="T0" fmla="*/ 113 w 125"/>
                  <a:gd name="T1" fmla="*/ 18 h 78"/>
                  <a:gd name="T2" fmla="*/ 113 w 125"/>
                  <a:gd name="T3" fmla="*/ 0 h 78"/>
                  <a:gd name="T4" fmla="*/ 0 w 125"/>
                  <a:gd name="T5" fmla="*/ 0 h 78"/>
                  <a:gd name="T6" fmla="*/ 0 w 125"/>
                  <a:gd name="T7" fmla="*/ 78 h 78"/>
                  <a:gd name="T8" fmla="*/ 113 w 125"/>
                  <a:gd name="T9" fmla="*/ 78 h 78"/>
                  <a:gd name="T10" fmla="*/ 113 w 125"/>
                  <a:gd name="T11" fmla="*/ 60 h 78"/>
                  <a:gd name="T12" fmla="*/ 125 w 125"/>
                  <a:gd name="T13" fmla="*/ 54 h 78"/>
                  <a:gd name="T14" fmla="*/ 125 w 125"/>
                  <a:gd name="T15" fmla="*/ 25 h 78"/>
                  <a:gd name="T16" fmla="*/ 113 w 125"/>
                  <a:gd name="T17" fmla="*/ 18 h 78"/>
                  <a:gd name="T18" fmla="*/ 104 w 125"/>
                  <a:gd name="T19" fmla="*/ 68 h 78"/>
                  <a:gd name="T20" fmla="*/ 10 w 125"/>
                  <a:gd name="T21" fmla="*/ 68 h 78"/>
                  <a:gd name="T22" fmla="*/ 10 w 125"/>
                  <a:gd name="T23" fmla="*/ 9 h 78"/>
                  <a:gd name="T24" fmla="*/ 104 w 125"/>
                  <a:gd name="T25" fmla="*/ 9 h 78"/>
                  <a:gd name="T26" fmla="*/ 104 w 125"/>
                  <a:gd name="T27" fmla="*/ 68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25" h="78">
                    <a:moveTo>
                      <a:pt x="113" y="18"/>
                    </a:moveTo>
                    <a:cubicBezTo>
                      <a:pt x="113" y="0"/>
                      <a:pt x="113" y="0"/>
                      <a:pt x="113" y="0"/>
                    </a:cubicBezTo>
                    <a:cubicBezTo>
                      <a:pt x="0" y="0"/>
                      <a:pt x="0" y="0"/>
                      <a:pt x="0" y="0"/>
                    </a:cubicBezTo>
                    <a:cubicBezTo>
                      <a:pt x="0" y="78"/>
                      <a:pt x="0" y="78"/>
                      <a:pt x="0" y="78"/>
                    </a:cubicBezTo>
                    <a:cubicBezTo>
                      <a:pt x="113" y="78"/>
                      <a:pt x="113" y="78"/>
                      <a:pt x="113" y="78"/>
                    </a:cubicBezTo>
                    <a:cubicBezTo>
                      <a:pt x="113" y="60"/>
                      <a:pt x="113" y="60"/>
                      <a:pt x="113" y="60"/>
                    </a:cubicBezTo>
                    <a:cubicBezTo>
                      <a:pt x="117" y="60"/>
                      <a:pt x="125" y="61"/>
                      <a:pt x="125" y="54"/>
                    </a:cubicBezTo>
                    <a:cubicBezTo>
                      <a:pt x="125" y="25"/>
                      <a:pt x="125" y="25"/>
                      <a:pt x="125" y="25"/>
                    </a:cubicBezTo>
                    <a:cubicBezTo>
                      <a:pt x="125" y="17"/>
                      <a:pt x="116" y="18"/>
                      <a:pt x="113" y="18"/>
                    </a:cubicBezTo>
                    <a:close/>
                    <a:moveTo>
                      <a:pt x="104" y="68"/>
                    </a:moveTo>
                    <a:cubicBezTo>
                      <a:pt x="10" y="68"/>
                      <a:pt x="10" y="68"/>
                      <a:pt x="10" y="68"/>
                    </a:cubicBezTo>
                    <a:cubicBezTo>
                      <a:pt x="10" y="9"/>
                      <a:pt x="10" y="9"/>
                      <a:pt x="10" y="9"/>
                    </a:cubicBezTo>
                    <a:cubicBezTo>
                      <a:pt x="104" y="9"/>
                      <a:pt x="104" y="9"/>
                      <a:pt x="104" y="9"/>
                    </a:cubicBezTo>
                    <a:lnTo>
                      <a:pt x="104" y="68"/>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25" name="Rectangle 96">
                <a:extLst>
                  <a:ext uri="{FF2B5EF4-FFF2-40B4-BE49-F238E27FC236}">
                    <a16:creationId xmlns:a16="http://schemas.microsoft.com/office/drawing/2014/main" xmlns="" id="{FB25F9FB-D012-4221-B0AA-31B4E958DDB4}"/>
                  </a:ext>
                </a:extLst>
              </p:cNvPr>
              <p:cNvSpPr>
                <a:spLocks noChangeArrowheads="1"/>
              </p:cNvSpPr>
              <p:nvPr/>
            </p:nvSpPr>
            <p:spPr bwMode="auto">
              <a:xfrm>
                <a:off x="3000187" y="3351023"/>
                <a:ext cx="79865" cy="14475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26" name="Rectangle 97">
                <a:extLst>
                  <a:ext uri="{FF2B5EF4-FFF2-40B4-BE49-F238E27FC236}">
                    <a16:creationId xmlns:a16="http://schemas.microsoft.com/office/drawing/2014/main" xmlns="" id="{80A80A31-FFC4-49A5-9591-A0726E4F21D9}"/>
                  </a:ext>
                </a:extLst>
              </p:cNvPr>
              <p:cNvSpPr>
                <a:spLocks noChangeArrowheads="1"/>
              </p:cNvSpPr>
              <p:nvPr/>
            </p:nvSpPr>
            <p:spPr bwMode="auto">
              <a:xfrm>
                <a:off x="3092532" y="3351023"/>
                <a:ext cx="77370" cy="144755"/>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grpSp>
      </p:grpSp>
      <p:grpSp>
        <p:nvGrpSpPr>
          <p:cNvPr id="27" name="组合 26">
            <a:extLst>
              <a:ext uri="{FF2B5EF4-FFF2-40B4-BE49-F238E27FC236}">
                <a16:creationId xmlns:a16="http://schemas.microsoft.com/office/drawing/2014/main" xmlns="" id="{CBC24712-B75F-4A30-9B2D-D9A25DD8AA68}"/>
              </a:ext>
            </a:extLst>
          </p:cNvPr>
          <p:cNvGrpSpPr/>
          <p:nvPr/>
        </p:nvGrpSpPr>
        <p:grpSpPr>
          <a:xfrm>
            <a:off x="4347210" y="3178098"/>
            <a:ext cx="1094740" cy="1101090"/>
            <a:chOff x="6927" y="5455"/>
            <a:chExt cx="1724" cy="1734"/>
          </a:xfrm>
        </p:grpSpPr>
        <p:sp>
          <p:nvSpPr>
            <p:cNvPr id="28" name="Oval 6">
              <a:extLst>
                <a:ext uri="{FF2B5EF4-FFF2-40B4-BE49-F238E27FC236}">
                  <a16:creationId xmlns:a16="http://schemas.microsoft.com/office/drawing/2014/main" xmlns="" id="{3AA046A1-D090-41FE-B060-AB8A06B0F175}"/>
                </a:ext>
              </a:extLst>
            </p:cNvPr>
            <p:cNvSpPr/>
            <p:nvPr/>
          </p:nvSpPr>
          <p:spPr>
            <a:xfrm flipH="1">
              <a:off x="6927" y="5455"/>
              <a:ext cx="1725" cy="1735"/>
            </a:xfrm>
            <a:prstGeom prst="ellipse">
              <a:avLst/>
            </a:prstGeom>
            <a:solidFill>
              <a:srgbClr val="6AE7FF">
                <a:alpha val="50000"/>
              </a:srgbClr>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a:solidFill>
                  <a:schemeClr val="bg1">
                    <a:lumMod val="85000"/>
                  </a:schemeClr>
                </a:solidFill>
              </a:endParaRPr>
            </a:p>
          </p:txBody>
        </p:sp>
        <p:grpSp>
          <p:nvGrpSpPr>
            <p:cNvPr id="29" name="Group 35">
              <a:extLst>
                <a:ext uri="{FF2B5EF4-FFF2-40B4-BE49-F238E27FC236}">
                  <a16:creationId xmlns:a16="http://schemas.microsoft.com/office/drawing/2014/main" xmlns="" id="{2AF90B6A-3A83-4C90-B91F-9C2C379DC93E}"/>
                </a:ext>
              </a:extLst>
            </p:cNvPr>
            <p:cNvGrpSpPr/>
            <p:nvPr/>
          </p:nvGrpSpPr>
          <p:grpSpPr>
            <a:xfrm flipH="1">
              <a:off x="7358" y="5877"/>
              <a:ext cx="897" cy="891"/>
              <a:chOff x="6853673" y="3715407"/>
              <a:chExt cx="379359" cy="376864"/>
            </a:xfrm>
            <a:solidFill>
              <a:schemeClr val="bg1"/>
            </a:solidFill>
          </p:grpSpPr>
          <p:sp>
            <p:nvSpPr>
              <p:cNvPr id="30" name="Freeform 150">
                <a:extLst>
                  <a:ext uri="{FF2B5EF4-FFF2-40B4-BE49-F238E27FC236}">
                    <a16:creationId xmlns:a16="http://schemas.microsoft.com/office/drawing/2014/main" xmlns="" id="{67CF744C-5A62-4637-B70A-C67AB1F16768}"/>
                  </a:ext>
                </a:extLst>
              </p:cNvPr>
              <p:cNvSpPr>
                <a:spLocks noEditPoints="1"/>
              </p:cNvSpPr>
              <p:nvPr/>
            </p:nvSpPr>
            <p:spPr bwMode="auto">
              <a:xfrm>
                <a:off x="6853673" y="3715407"/>
                <a:ext cx="379359" cy="376864"/>
              </a:xfrm>
              <a:custGeom>
                <a:avLst/>
                <a:gdLst>
                  <a:gd name="T0" fmla="*/ 57 w 114"/>
                  <a:gd name="T1" fmla="*/ 0 h 114"/>
                  <a:gd name="T2" fmla="*/ 0 w 114"/>
                  <a:gd name="T3" fmla="*/ 57 h 114"/>
                  <a:gd name="T4" fmla="*/ 57 w 114"/>
                  <a:gd name="T5" fmla="*/ 114 h 114"/>
                  <a:gd name="T6" fmla="*/ 114 w 114"/>
                  <a:gd name="T7" fmla="*/ 57 h 114"/>
                  <a:gd name="T8" fmla="*/ 57 w 114"/>
                  <a:gd name="T9" fmla="*/ 0 h 114"/>
                  <a:gd name="T10" fmla="*/ 57 w 114"/>
                  <a:gd name="T11" fmla="*/ 108 h 114"/>
                  <a:gd name="T12" fmla="*/ 6 w 114"/>
                  <a:gd name="T13" fmla="*/ 57 h 114"/>
                  <a:gd name="T14" fmla="*/ 57 w 114"/>
                  <a:gd name="T15" fmla="*/ 6 h 114"/>
                  <a:gd name="T16" fmla="*/ 108 w 114"/>
                  <a:gd name="T17" fmla="*/ 57 h 114"/>
                  <a:gd name="T18" fmla="*/ 57 w 114"/>
                  <a:gd name="T19" fmla="*/ 108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4" h="114">
                    <a:moveTo>
                      <a:pt x="57" y="0"/>
                    </a:moveTo>
                    <a:cubicBezTo>
                      <a:pt x="25" y="0"/>
                      <a:pt x="0" y="25"/>
                      <a:pt x="0" y="57"/>
                    </a:cubicBezTo>
                    <a:cubicBezTo>
                      <a:pt x="0" y="89"/>
                      <a:pt x="25" y="114"/>
                      <a:pt x="57" y="114"/>
                    </a:cubicBezTo>
                    <a:cubicBezTo>
                      <a:pt x="89" y="114"/>
                      <a:pt x="114" y="89"/>
                      <a:pt x="114" y="57"/>
                    </a:cubicBezTo>
                    <a:cubicBezTo>
                      <a:pt x="114" y="25"/>
                      <a:pt x="89" y="0"/>
                      <a:pt x="57" y="0"/>
                    </a:cubicBezTo>
                    <a:close/>
                    <a:moveTo>
                      <a:pt x="57" y="108"/>
                    </a:moveTo>
                    <a:cubicBezTo>
                      <a:pt x="29" y="108"/>
                      <a:pt x="6" y="85"/>
                      <a:pt x="6" y="57"/>
                    </a:cubicBezTo>
                    <a:cubicBezTo>
                      <a:pt x="6" y="29"/>
                      <a:pt x="29" y="6"/>
                      <a:pt x="57" y="6"/>
                    </a:cubicBezTo>
                    <a:cubicBezTo>
                      <a:pt x="85" y="6"/>
                      <a:pt x="108" y="29"/>
                      <a:pt x="108" y="57"/>
                    </a:cubicBezTo>
                    <a:cubicBezTo>
                      <a:pt x="108" y="85"/>
                      <a:pt x="85" y="108"/>
                      <a:pt x="57" y="108"/>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1" name="Rectangle 151">
                <a:extLst>
                  <a:ext uri="{FF2B5EF4-FFF2-40B4-BE49-F238E27FC236}">
                    <a16:creationId xmlns:a16="http://schemas.microsoft.com/office/drawing/2014/main" xmlns="" id="{B2FA69B0-706A-42D1-9226-FADB362F21A4}"/>
                  </a:ext>
                </a:extLst>
              </p:cNvPr>
              <p:cNvSpPr>
                <a:spLocks noChangeArrowheads="1"/>
              </p:cNvSpPr>
              <p:nvPr/>
            </p:nvSpPr>
            <p:spPr bwMode="auto">
              <a:xfrm>
                <a:off x="6998429" y="3987447"/>
                <a:ext cx="22463"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2" name="Rectangle 152">
                <a:extLst>
                  <a:ext uri="{FF2B5EF4-FFF2-40B4-BE49-F238E27FC236}">
                    <a16:creationId xmlns:a16="http://schemas.microsoft.com/office/drawing/2014/main" xmlns="" id="{946DB444-F8F9-485A-95E0-5E46E85A8B8F}"/>
                  </a:ext>
                </a:extLst>
              </p:cNvPr>
              <p:cNvSpPr>
                <a:spLocks noChangeArrowheads="1"/>
              </p:cNvSpPr>
              <p:nvPr/>
            </p:nvSpPr>
            <p:spPr bwMode="auto">
              <a:xfrm>
                <a:off x="7033370" y="3987447"/>
                <a:ext cx="19966" cy="424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3" name="Rectangle 153">
                <a:extLst>
                  <a:ext uri="{FF2B5EF4-FFF2-40B4-BE49-F238E27FC236}">
                    <a16:creationId xmlns:a16="http://schemas.microsoft.com/office/drawing/2014/main" xmlns="" id="{7E90F088-CEE3-4F34-B76E-179FEB07E878}"/>
                  </a:ext>
                </a:extLst>
              </p:cNvPr>
              <p:cNvSpPr>
                <a:spLocks noChangeArrowheads="1"/>
              </p:cNvSpPr>
              <p:nvPr/>
            </p:nvSpPr>
            <p:spPr bwMode="auto">
              <a:xfrm>
                <a:off x="7068311" y="3987447"/>
                <a:ext cx="19966" cy="42429"/>
              </a:xfrm>
              <a:prstGeom prst="rect">
                <a:avLst/>
              </a:prstGeom>
              <a:solidFill>
                <a:schemeClr val="bg1"/>
              </a:solid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4" name="Freeform 154">
                <a:extLst>
                  <a:ext uri="{FF2B5EF4-FFF2-40B4-BE49-F238E27FC236}">
                    <a16:creationId xmlns:a16="http://schemas.microsoft.com/office/drawing/2014/main" xmlns="" id="{B5CB6041-CF15-4BF5-9698-F064A06809E8}"/>
                  </a:ext>
                </a:extLst>
              </p:cNvPr>
              <p:cNvSpPr/>
              <p:nvPr/>
            </p:nvSpPr>
            <p:spPr bwMode="auto">
              <a:xfrm>
                <a:off x="6970976" y="3822725"/>
                <a:ext cx="82362" cy="84857"/>
              </a:xfrm>
              <a:custGeom>
                <a:avLst/>
                <a:gdLst>
                  <a:gd name="T0" fmla="*/ 19 w 25"/>
                  <a:gd name="T1" fmla="*/ 22 h 25"/>
                  <a:gd name="T2" fmla="*/ 22 w 25"/>
                  <a:gd name="T3" fmla="*/ 25 h 25"/>
                  <a:gd name="T4" fmla="*/ 25 w 25"/>
                  <a:gd name="T5" fmla="*/ 22 h 25"/>
                  <a:gd name="T6" fmla="*/ 22 w 25"/>
                  <a:gd name="T7" fmla="*/ 19 h 25"/>
                  <a:gd name="T8" fmla="*/ 21 w 25"/>
                  <a:gd name="T9" fmla="*/ 19 h 25"/>
                  <a:gd name="T10" fmla="*/ 0 w 25"/>
                  <a:gd name="T11" fmla="*/ 0 h 25"/>
                  <a:gd name="T12" fmla="*/ 19 w 25"/>
                  <a:gd name="T13" fmla="*/ 22 h 25"/>
                  <a:gd name="T14" fmla="*/ 19 w 25"/>
                  <a:gd name="T15" fmla="*/ 22 h 2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5">
                    <a:moveTo>
                      <a:pt x="19" y="22"/>
                    </a:moveTo>
                    <a:cubicBezTo>
                      <a:pt x="19" y="24"/>
                      <a:pt x="20" y="25"/>
                      <a:pt x="22" y="25"/>
                    </a:cubicBezTo>
                    <a:cubicBezTo>
                      <a:pt x="24" y="25"/>
                      <a:pt x="25" y="24"/>
                      <a:pt x="25" y="22"/>
                    </a:cubicBezTo>
                    <a:cubicBezTo>
                      <a:pt x="25" y="21"/>
                      <a:pt x="24" y="19"/>
                      <a:pt x="22" y="19"/>
                    </a:cubicBezTo>
                    <a:cubicBezTo>
                      <a:pt x="22" y="19"/>
                      <a:pt x="22" y="19"/>
                      <a:pt x="21" y="19"/>
                    </a:cubicBezTo>
                    <a:cubicBezTo>
                      <a:pt x="0" y="0"/>
                      <a:pt x="0" y="0"/>
                      <a:pt x="0" y="0"/>
                    </a:cubicBezTo>
                    <a:cubicBezTo>
                      <a:pt x="19" y="22"/>
                      <a:pt x="19" y="22"/>
                      <a:pt x="19" y="22"/>
                    </a:cubicBezTo>
                    <a:cubicBezTo>
                      <a:pt x="19" y="22"/>
                      <a:pt x="19" y="22"/>
                      <a:pt x="19" y="22"/>
                    </a:cubicBez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5" name="Freeform 155">
                <a:extLst>
                  <a:ext uri="{FF2B5EF4-FFF2-40B4-BE49-F238E27FC236}">
                    <a16:creationId xmlns:a16="http://schemas.microsoft.com/office/drawing/2014/main" xmlns="" id="{A600F5BC-4F0C-4CBF-A48F-61A1E79ABC00}"/>
                  </a:ext>
                </a:extLst>
              </p:cNvPr>
              <p:cNvSpPr/>
              <p:nvPr/>
            </p:nvSpPr>
            <p:spPr bwMode="auto">
              <a:xfrm>
                <a:off x="6921060" y="3987447"/>
                <a:ext cx="22463" cy="19966"/>
              </a:xfrm>
              <a:custGeom>
                <a:avLst/>
                <a:gdLst>
                  <a:gd name="T0" fmla="*/ 0 w 9"/>
                  <a:gd name="T1" fmla="*/ 6 h 8"/>
                  <a:gd name="T2" fmla="*/ 3 w 9"/>
                  <a:gd name="T3" fmla="*/ 8 h 8"/>
                  <a:gd name="T4" fmla="*/ 9 w 9"/>
                  <a:gd name="T5" fmla="*/ 1 h 8"/>
                  <a:gd name="T6" fmla="*/ 7 w 9"/>
                  <a:gd name="T7" fmla="*/ 0 h 8"/>
                  <a:gd name="T8" fmla="*/ 0 w 9"/>
                  <a:gd name="T9" fmla="*/ 6 h 8"/>
                </a:gdLst>
                <a:ahLst/>
                <a:cxnLst>
                  <a:cxn ang="0">
                    <a:pos x="T0" y="T1"/>
                  </a:cxn>
                  <a:cxn ang="0">
                    <a:pos x="T2" y="T3"/>
                  </a:cxn>
                  <a:cxn ang="0">
                    <a:pos x="T4" y="T5"/>
                  </a:cxn>
                  <a:cxn ang="0">
                    <a:pos x="T6" y="T7"/>
                  </a:cxn>
                  <a:cxn ang="0">
                    <a:pos x="T8" y="T9"/>
                  </a:cxn>
                </a:cxnLst>
                <a:rect l="0" t="0" r="r" b="b"/>
                <a:pathLst>
                  <a:path w="9" h="8">
                    <a:moveTo>
                      <a:pt x="0" y="6"/>
                    </a:moveTo>
                    <a:lnTo>
                      <a:pt x="3" y="8"/>
                    </a:lnTo>
                    <a:lnTo>
                      <a:pt x="9" y="1"/>
                    </a:lnTo>
                    <a:lnTo>
                      <a:pt x="7" y="0"/>
                    </a:lnTo>
                    <a:lnTo>
                      <a:pt x="0"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6" name="Freeform 156">
                <a:extLst>
                  <a:ext uri="{FF2B5EF4-FFF2-40B4-BE49-F238E27FC236}">
                    <a16:creationId xmlns:a16="http://schemas.microsoft.com/office/drawing/2014/main" xmlns="" id="{A6721D3B-76D1-42DF-9F0D-3B33A5AF26F3}"/>
                  </a:ext>
                </a:extLst>
              </p:cNvPr>
              <p:cNvSpPr/>
              <p:nvPr/>
            </p:nvSpPr>
            <p:spPr bwMode="auto">
              <a:xfrm>
                <a:off x="6901094" y="3942523"/>
                <a:ext cx="27454" cy="14975"/>
              </a:xfrm>
              <a:custGeom>
                <a:avLst/>
                <a:gdLst>
                  <a:gd name="T0" fmla="*/ 9 w 11"/>
                  <a:gd name="T1" fmla="*/ 0 h 6"/>
                  <a:gd name="T2" fmla="*/ 0 w 11"/>
                  <a:gd name="T3" fmla="*/ 3 h 6"/>
                  <a:gd name="T4" fmla="*/ 1 w 11"/>
                  <a:gd name="T5" fmla="*/ 6 h 6"/>
                  <a:gd name="T6" fmla="*/ 11 w 11"/>
                  <a:gd name="T7" fmla="*/ 3 h 6"/>
                  <a:gd name="T8" fmla="*/ 9 w 11"/>
                  <a:gd name="T9" fmla="*/ 0 h 6"/>
                </a:gdLst>
                <a:ahLst/>
                <a:cxnLst>
                  <a:cxn ang="0">
                    <a:pos x="T0" y="T1"/>
                  </a:cxn>
                  <a:cxn ang="0">
                    <a:pos x="T2" y="T3"/>
                  </a:cxn>
                  <a:cxn ang="0">
                    <a:pos x="T4" y="T5"/>
                  </a:cxn>
                  <a:cxn ang="0">
                    <a:pos x="T6" y="T7"/>
                  </a:cxn>
                  <a:cxn ang="0">
                    <a:pos x="T8" y="T9"/>
                  </a:cxn>
                </a:cxnLst>
                <a:rect l="0" t="0" r="r" b="b"/>
                <a:pathLst>
                  <a:path w="11" h="6">
                    <a:moveTo>
                      <a:pt x="9" y="0"/>
                    </a:moveTo>
                    <a:lnTo>
                      <a:pt x="0" y="3"/>
                    </a:lnTo>
                    <a:lnTo>
                      <a:pt x="1" y="6"/>
                    </a:lnTo>
                    <a:lnTo>
                      <a:pt x="11" y="3"/>
                    </a:lnTo>
                    <a:lnTo>
                      <a:pt x="9"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7" name="Freeform 157">
                <a:extLst>
                  <a:ext uri="{FF2B5EF4-FFF2-40B4-BE49-F238E27FC236}">
                    <a16:creationId xmlns:a16="http://schemas.microsoft.com/office/drawing/2014/main" xmlns="" id="{FFB07D6A-4355-4124-B52B-0E781C28D937}"/>
                  </a:ext>
                </a:extLst>
              </p:cNvPr>
              <p:cNvSpPr/>
              <p:nvPr/>
            </p:nvSpPr>
            <p:spPr bwMode="auto">
              <a:xfrm>
                <a:off x="6933538" y="3790281"/>
                <a:ext cx="19966" cy="22463"/>
              </a:xfrm>
              <a:custGeom>
                <a:avLst/>
                <a:gdLst>
                  <a:gd name="T0" fmla="*/ 0 w 8"/>
                  <a:gd name="T1" fmla="*/ 3 h 9"/>
                  <a:gd name="T2" fmla="*/ 7 w 8"/>
                  <a:gd name="T3" fmla="*/ 9 h 9"/>
                  <a:gd name="T4" fmla="*/ 8 w 8"/>
                  <a:gd name="T5" fmla="*/ 7 h 9"/>
                  <a:gd name="T6" fmla="*/ 2 w 8"/>
                  <a:gd name="T7" fmla="*/ 0 h 9"/>
                  <a:gd name="T8" fmla="*/ 0 w 8"/>
                  <a:gd name="T9" fmla="*/ 3 h 9"/>
                </a:gdLst>
                <a:ahLst/>
                <a:cxnLst>
                  <a:cxn ang="0">
                    <a:pos x="T0" y="T1"/>
                  </a:cxn>
                  <a:cxn ang="0">
                    <a:pos x="T2" y="T3"/>
                  </a:cxn>
                  <a:cxn ang="0">
                    <a:pos x="T4" y="T5"/>
                  </a:cxn>
                  <a:cxn ang="0">
                    <a:pos x="T6" y="T7"/>
                  </a:cxn>
                  <a:cxn ang="0">
                    <a:pos x="T8" y="T9"/>
                  </a:cxn>
                </a:cxnLst>
                <a:rect l="0" t="0" r="r" b="b"/>
                <a:pathLst>
                  <a:path w="8" h="9">
                    <a:moveTo>
                      <a:pt x="0" y="3"/>
                    </a:moveTo>
                    <a:lnTo>
                      <a:pt x="7" y="9"/>
                    </a:lnTo>
                    <a:lnTo>
                      <a:pt x="8" y="7"/>
                    </a:lnTo>
                    <a:lnTo>
                      <a:pt x="2"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8" name="Freeform 158">
                <a:extLst>
                  <a:ext uri="{FF2B5EF4-FFF2-40B4-BE49-F238E27FC236}">
                    <a16:creationId xmlns:a16="http://schemas.microsoft.com/office/drawing/2014/main" xmlns="" id="{1656130B-3BE6-4622-81A9-6959A7D0E2FB}"/>
                  </a:ext>
                </a:extLst>
              </p:cNvPr>
              <p:cNvSpPr/>
              <p:nvPr/>
            </p:nvSpPr>
            <p:spPr bwMode="auto">
              <a:xfrm>
                <a:off x="6903589" y="3840196"/>
                <a:ext cx="27454" cy="12480"/>
              </a:xfrm>
              <a:custGeom>
                <a:avLst/>
                <a:gdLst>
                  <a:gd name="T0" fmla="*/ 11 w 11"/>
                  <a:gd name="T1" fmla="*/ 3 h 5"/>
                  <a:gd name="T2" fmla="*/ 2 w 11"/>
                  <a:gd name="T3" fmla="*/ 0 h 5"/>
                  <a:gd name="T4" fmla="*/ 0 w 11"/>
                  <a:gd name="T5" fmla="*/ 3 h 5"/>
                  <a:gd name="T6" fmla="*/ 10 w 11"/>
                  <a:gd name="T7" fmla="*/ 5 h 5"/>
                  <a:gd name="T8" fmla="*/ 11 w 11"/>
                  <a:gd name="T9" fmla="*/ 3 h 5"/>
                </a:gdLst>
                <a:ahLst/>
                <a:cxnLst>
                  <a:cxn ang="0">
                    <a:pos x="T0" y="T1"/>
                  </a:cxn>
                  <a:cxn ang="0">
                    <a:pos x="T2" y="T3"/>
                  </a:cxn>
                  <a:cxn ang="0">
                    <a:pos x="T4" y="T5"/>
                  </a:cxn>
                  <a:cxn ang="0">
                    <a:pos x="T6" y="T7"/>
                  </a:cxn>
                  <a:cxn ang="0">
                    <a:pos x="T8" y="T9"/>
                  </a:cxn>
                </a:cxnLst>
                <a:rect l="0" t="0" r="r" b="b"/>
                <a:pathLst>
                  <a:path w="11" h="5">
                    <a:moveTo>
                      <a:pt x="11" y="3"/>
                    </a:moveTo>
                    <a:lnTo>
                      <a:pt x="2" y="0"/>
                    </a:lnTo>
                    <a:lnTo>
                      <a:pt x="0" y="3"/>
                    </a:lnTo>
                    <a:lnTo>
                      <a:pt x="10" y="5"/>
                    </a:lnTo>
                    <a:lnTo>
                      <a:pt x="11" y="3"/>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39" name="Rectangle 159">
                <a:extLst>
                  <a:ext uri="{FF2B5EF4-FFF2-40B4-BE49-F238E27FC236}">
                    <a16:creationId xmlns:a16="http://schemas.microsoft.com/office/drawing/2014/main" xmlns="" id="{2494F819-09F7-4C59-A995-0B74F161FE3E}"/>
                  </a:ext>
                </a:extLst>
              </p:cNvPr>
              <p:cNvSpPr>
                <a:spLocks noChangeArrowheads="1"/>
              </p:cNvSpPr>
              <p:nvPr/>
            </p:nvSpPr>
            <p:spPr bwMode="auto">
              <a:xfrm>
                <a:off x="7040858" y="3750348"/>
                <a:ext cx="7488" cy="224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0" name="Freeform 160">
                <a:extLst>
                  <a:ext uri="{FF2B5EF4-FFF2-40B4-BE49-F238E27FC236}">
                    <a16:creationId xmlns:a16="http://schemas.microsoft.com/office/drawing/2014/main" xmlns="" id="{83EEA582-B4AF-4E2F-A8D4-E21E988C00D2}"/>
                  </a:ext>
                </a:extLst>
              </p:cNvPr>
              <p:cNvSpPr/>
              <p:nvPr/>
            </p:nvSpPr>
            <p:spPr bwMode="auto">
              <a:xfrm>
                <a:off x="6973471" y="3760331"/>
                <a:ext cx="17471" cy="22463"/>
              </a:xfrm>
              <a:custGeom>
                <a:avLst/>
                <a:gdLst>
                  <a:gd name="T0" fmla="*/ 7 w 7"/>
                  <a:gd name="T1" fmla="*/ 8 h 9"/>
                  <a:gd name="T2" fmla="*/ 3 w 7"/>
                  <a:gd name="T3" fmla="*/ 0 h 9"/>
                  <a:gd name="T4" fmla="*/ 0 w 7"/>
                  <a:gd name="T5" fmla="*/ 2 h 9"/>
                  <a:gd name="T6" fmla="*/ 4 w 7"/>
                  <a:gd name="T7" fmla="*/ 9 h 9"/>
                  <a:gd name="T8" fmla="*/ 7 w 7"/>
                  <a:gd name="T9" fmla="*/ 8 h 9"/>
                </a:gdLst>
                <a:ahLst/>
                <a:cxnLst>
                  <a:cxn ang="0">
                    <a:pos x="T0" y="T1"/>
                  </a:cxn>
                  <a:cxn ang="0">
                    <a:pos x="T2" y="T3"/>
                  </a:cxn>
                  <a:cxn ang="0">
                    <a:pos x="T4" y="T5"/>
                  </a:cxn>
                  <a:cxn ang="0">
                    <a:pos x="T6" y="T7"/>
                  </a:cxn>
                  <a:cxn ang="0">
                    <a:pos x="T8" y="T9"/>
                  </a:cxn>
                </a:cxnLst>
                <a:rect l="0" t="0" r="r" b="b"/>
                <a:pathLst>
                  <a:path w="7" h="9">
                    <a:moveTo>
                      <a:pt x="7" y="8"/>
                    </a:moveTo>
                    <a:lnTo>
                      <a:pt x="3" y="0"/>
                    </a:lnTo>
                    <a:lnTo>
                      <a:pt x="0" y="2"/>
                    </a:lnTo>
                    <a:lnTo>
                      <a:pt x="4" y="9"/>
                    </a:lnTo>
                    <a:lnTo>
                      <a:pt x="7"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1" name="Freeform 161">
                <a:extLst>
                  <a:ext uri="{FF2B5EF4-FFF2-40B4-BE49-F238E27FC236}">
                    <a16:creationId xmlns:a16="http://schemas.microsoft.com/office/drawing/2014/main" xmlns="" id="{FAB5F01A-6BAE-4B20-A6FD-F18AC2B9400F}"/>
                  </a:ext>
                </a:extLst>
              </p:cNvPr>
              <p:cNvSpPr/>
              <p:nvPr/>
            </p:nvSpPr>
            <p:spPr bwMode="auto">
              <a:xfrm>
                <a:off x="7088277" y="3760331"/>
                <a:ext cx="12480" cy="27454"/>
              </a:xfrm>
              <a:custGeom>
                <a:avLst/>
                <a:gdLst>
                  <a:gd name="T0" fmla="*/ 0 w 5"/>
                  <a:gd name="T1" fmla="*/ 9 h 11"/>
                  <a:gd name="T2" fmla="*/ 2 w 5"/>
                  <a:gd name="T3" fmla="*/ 11 h 11"/>
                  <a:gd name="T4" fmla="*/ 5 w 5"/>
                  <a:gd name="T5" fmla="*/ 2 h 11"/>
                  <a:gd name="T6" fmla="*/ 2 w 5"/>
                  <a:gd name="T7" fmla="*/ 0 h 11"/>
                  <a:gd name="T8" fmla="*/ 0 w 5"/>
                  <a:gd name="T9" fmla="*/ 9 h 11"/>
                </a:gdLst>
                <a:ahLst/>
                <a:cxnLst>
                  <a:cxn ang="0">
                    <a:pos x="T0" y="T1"/>
                  </a:cxn>
                  <a:cxn ang="0">
                    <a:pos x="T2" y="T3"/>
                  </a:cxn>
                  <a:cxn ang="0">
                    <a:pos x="T4" y="T5"/>
                  </a:cxn>
                  <a:cxn ang="0">
                    <a:pos x="T6" y="T7"/>
                  </a:cxn>
                  <a:cxn ang="0">
                    <a:pos x="T8" y="T9"/>
                  </a:cxn>
                </a:cxnLst>
                <a:rect l="0" t="0" r="r" b="b"/>
                <a:pathLst>
                  <a:path w="5" h="11">
                    <a:moveTo>
                      <a:pt x="0" y="9"/>
                    </a:moveTo>
                    <a:lnTo>
                      <a:pt x="2" y="11"/>
                    </a:lnTo>
                    <a:lnTo>
                      <a:pt x="5" y="2"/>
                    </a:lnTo>
                    <a:lnTo>
                      <a:pt x="2" y="0"/>
                    </a:lnTo>
                    <a:lnTo>
                      <a:pt x="0"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2" name="Freeform 162">
                <a:extLst>
                  <a:ext uri="{FF2B5EF4-FFF2-40B4-BE49-F238E27FC236}">
                    <a16:creationId xmlns:a16="http://schemas.microsoft.com/office/drawing/2014/main" xmlns="" id="{F9FE1F16-B2A1-4630-BF0F-78E896B1832C}"/>
                  </a:ext>
                </a:extLst>
              </p:cNvPr>
              <p:cNvSpPr/>
              <p:nvPr/>
            </p:nvSpPr>
            <p:spPr bwMode="auto">
              <a:xfrm>
                <a:off x="7130706" y="3987447"/>
                <a:ext cx="22463" cy="19966"/>
              </a:xfrm>
              <a:custGeom>
                <a:avLst/>
                <a:gdLst>
                  <a:gd name="T0" fmla="*/ 0 w 9"/>
                  <a:gd name="T1" fmla="*/ 1 h 8"/>
                  <a:gd name="T2" fmla="*/ 8 w 9"/>
                  <a:gd name="T3" fmla="*/ 8 h 8"/>
                  <a:gd name="T4" fmla="*/ 9 w 9"/>
                  <a:gd name="T5" fmla="*/ 6 h 8"/>
                  <a:gd name="T6" fmla="*/ 3 w 9"/>
                  <a:gd name="T7" fmla="*/ 0 h 8"/>
                  <a:gd name="T8" fmla="*/ 0 w 9"/>
                  <a:gd name="T9" fmla="*/ 1 h 8"/>
                </a:gdLst>
                <a:ahLst/>
                <a:cxnLst>
                  <a:cxn ang="0">
                    <a:pos x="T0" y="T1"/>
                  </a:cxn>
                  <a:cxn ang="0">
                    <a:pos x="T2" y="T3"/>
                  </a:cxn>
                  <a:cxn ang="0">
                    <a:pos x="T4" y="T5"/>
                  </a:cxn>
                  <a:cxn ang="0">
                    <a:pos x="T6" y="T7"/>
                  </a:cxn>
                  <a:cxn ang="0">
                    <a:pos x="T8" y="T9"/>
                  </a:cxn>
                </a:cxnLst>
                <a:rect l="0" t="0" r="r" b="b"/>
                <a:pathLst>
                  <a:path w="9" h="8">
                    <a:moveTo>
                      <a:pt x="0" y="1"/>
                    </a:moveTo>
                    <a:lnTo>
                      <a:pt x="8" y="8"/>
                    </a:lnTo>
                    <a:lnTo>
                      <a:pt x="9" y="6"/>
                    </a:lnTo>
                    <a:lnTo>
                      <a:pt x="3" y="0"/>
                    </a:lnTo>
                    <a:lnTo>
                      <a:pt x="0"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3" name="Freeform 163">
                <a:extLst>
                  <a:ext uri="{FF2B5EF4-FFF2-40B4-BE49-F238E27FC236}">
                    <a16:creationId xmlns:a16="http://schemas.microsoft.com/office/drawing/2014/main" xmlns="" id="{F79AE3B7-D2A6-4475-B3EB-398DE2834A15}"/>
                  </a:ext>
                </a:extLst>
              </p:cNvPr>
              <p:cNvSpPr/>
              <p:nvPr/>
            </p:nvSpPr>
            <p:spPr bwMode="auto">
              <a:xfrm>
                <a:off x="7158159" y="3942523"/>
                <a:ext cx="24958" cy="14975"/>
              </a:xfrm>
              <a:custGeom>
                <a:avLst/>
                <a:gdLst>
                  <a:gd name="T0" fmla="*/ 0 w 10"/>
                  <a:gd name="T1" fmla="*/ 3 h 6"/>
                  <a:gd name="T2" fmla="*/ 9 w 10"/>
                  <a:gd name="T3" fmla="*/ 6 h 6"/>
                  <a:gd name="T4" fmla="*/ 10 w 10"/>
                  <a:gd name="T5" fmla="*/ 3 h 6"/>
                  <a:gd name="T6" fmla="*/ 1 w 10"/>
                  <a:gd name="T7" fmla="*/ 0 h 6"/>
                  <a:gd name="T8" fmla="*/ 0 w 10"/>
                  <a:gd name="T9" fmla="*/ 3 h 6"/>
                </a:gdLst>
                <a:ahLst/>
                <a:cxnLst>
                  <a:cxn ang="0">
                    <a:pos x="T0" y="T1"/>
                  </a:cxn>
                  <a:cxn ang="0">
                    <a:pos x="T2" y="T3"/>
                  </a:cxn>
                  <a:cxn ang="0">
                    <a:pos x="T4" y="T5"/>
                  </a:cxn>
                  <a:cxn ang="0">
                    <a:pos x="T6" y="T7"/>
                  </a:cxn>
                  <a:cxn ang="0">
                    <a:pos x="T8" y="T9"/>
                  </a:cxn>
                </a:cxnLst>
                <a:rect l="0" t="0" r="r" b="b"/>
                <a:pathLst>
                  <a:path w="10" h="6">
                    <a:moveTo>
                      <a:pt x="0" y="3"/>
                    </a:moveTo>
                    <a:lnTo>
                      <a:pt x="9" y="6"/>
                    </a:lnTo>
                    <a:lnTo>
                      <a:pt x="10" y="3"/>
                    </a:lnTo>
                    <a:lnTo>
                      <a:pt x="1" y="0"/>
                    </a:lnTo>
                    <a:lnTo>
                      <a:pt x="0"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4" name="Freeform 164">
                <a:extLst>
                  <a:ext uri="{FF2B5EF4-FFF2-40B4-BE49-F238E27FC236}">
                    <a16:creationId xmlns:a16="http://schemas.microsoft.com/office/drawing/2014/main" xmlns="" id="{38DCD73C-10F5-409F-ADF5-647F33836199}"/>
                  </a:ext>
                </a:extLst>
              </p:cNvPr>
              <p:cNvSpPr/>
              <p:nvPr/>
            </p:nvSpPr>
            <p:spPr bwMode="auto">
              <a:xfrm>
                <a:off x="7128209" y="3790281"/>
                <a:ext cx="22463" cy="22463"/>
              </a:xfrm>
              <a:custGeom>
                <a:avLst/>
                <a:gdLst>
                  <a:gd name="T0" fmla="*/ 9 w 9"/>
                  <a:gd name="T1" fmla="*/ 3 h 9"/>
                  <a:gd name="T2" fmla="*/ 8 w 9"/>
                  <a:gd name="T3" fmla="*/ 0 h 9"/>
                  <a:gd name="T4" fmla="*/ 0 w 9"/>
                  <a:gd name="T5" fmla="*/ 7 h 9"/>
                  <a:gd name="T6" fmla="*/ 2 w 9"/>
                  <a:gd name="T7" fmla="*/ 9 h 9"/>
                  <a:gd name="T8" fmla="*/ 9 w 9"/>
                  <a:gd name="T9" fmla="*/ 3 h 9"/>
                </a:gdLst>
                <a:ahLst/>
                <a:cxnLst>
                  <a:cxn ang="0">
                    <a:pos x="T0" y="T1"/>
                  </a:cxn>
                  <a:cxn ang="0">
                    <a:pos x="T2" y="T3"/>
                  </a:cxn>
                  <a:cxn ang="0">
                    <a:pos x="T4" y="T5"/>
                  </a:cxn>
                  <a:cxn ang="0">
                    <a:pos x="T6" y="T7"/>
                  </a:cxn>
                  <a:cxn ang="0">
                    <a:pos x="T8" y="T9"/>
                  </a:cxn>
                </a:cxnLst>
                <a:rect l="0" t="0" r="r" b="b"/>
                <a:pathLst>
                  <a:path w="9" h="9">
                    <a:moveTo>
                      <a:pt x="9" y="3"/>
                    </a:moveTo>
                    <a:lnTo>
                      <a:pt x="8" y="0"/>
                    </a:lnTo>
                    <a:lnTo>
                      <a:pt x="0" y="7"/>
                    </a:lnTo>
                    <a:lnTo>
                      <a:pt x="2" y="9"/>
                    </a:lnTo>
                    <a:lnTo>
                      <a:pt x="9" y="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5" name="Freeform 165">
                <a:extLst>
                  <a:ext uri="{FF2B5EF4-FFF2-40B4-BE49-F238E27FC236}">
                    <a16:creationId xmlns:a16="http://schemas.microsoft.com/office/drawing/2014/main" xmlns="" id="{F8A8AE23-104F-42C7-9376-ABA03717B750}"/>
                  </a:ext>
                </a:extLst>
              </p:cNvPr>
              <p:cNvSpPr/>
              <p:nvPr/>
            </p:nvSpPr>
            <p:spPr bwMode="auto">
              <a:xfrm>
                <a:off x="7153167" y="3840196"/>
                <a:ext cx="27454" cy="12480"/>
              </a:xfrm>
              <a:custGeom>
                <a:avLst/>
                <a:gdLst>
                  <a:gd name="T0" fmla="*/ 10 w 11"/>
                  <a:gd name="T1" fmla="*/ 0 h 5"/>
                  <a:gd name="T2" fmla="*/ 0 w 11"/>
                  <a:gd name="T3" fmla="*/ 3 h 5"/>
                  <a:gd name="T4" fmla="*/ 2 w 11"/>
                  <a:gd name="T5" fmla="*/ 5 h 5"/>
                  <a:gd name="T6" fmla="*/ 11 w 11"/>
                  <a:gd name="T7" fmla="*/ 3 h 5"/>
                  <a:gd name="T8" fmla="*/ 10 w 11"/>
                  <a:gd name="T9" fmla="*/ 0 h 5"/>
                </a:gdLst>
                <a:ahLst/>
                <a:cxnLst>
                  <a:cxn ang="0">
                    <a:pos x="T0" y="T1"/>
                  </a:cxn>
                  <a:cxn ang="0">
                    <a:pos x="T2" y="T3"/>
                  </a:cxn>
                  <a:cxn ang="0">
                    <a:pos x="T4" y="T5"/>
                  </a:cxn>
                  <a:cxn ang="0">
                    <a:pos x="T6" y="T7"/>
                  </a:cxn>
                  <a:cxn ang="0">
                    <a:pos x="T8" y="T9"/>
                  </a:cxn>
                </a:cxnLst>
                <a:rect l="0" t="0" r="r" b="b"/>
                <a:pathLst>
                  <a:path w="11" h="5">
                    <a:moveTo>
                      <a:pt x="10" y="0"/>
                    </a:moveTo>
                    <a:lnTo>
                      <a:pt x="0" y="3"/>
                    </a:lnTo>
                    <a:lnTo>
                      <a:pt x="2" y="5"/>
                    </a:lnTo>
                    <a:lnTo>
                      <a:pt x="11" y="3"/>
                    </a:lnTo>
                    <a:lnTo>
                      <a:pt x="10" y="0"/>
                    </a:lnTo>
                    <a:close/>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6" name="Rectangle 166">
                <a:extLst>
                  <a:ext uri="{FF2B5EF4-FFF2-40B4-BE49-F238E27FC236}">
                    <a16:creationId xmlns:a16="http://schemas.microsoft.com/office/drawing/2014/main" xmlns="" id="{D16DE543-BC7B-4FC8-8712-E276ADCBDDB1}"/>
                  </a:ext>
                </a:extLst>
              </p:cNvPr>
              <p:cNvSpPr>
                <a:spLocks noChangeArrowheads="1"/>
              </p:cNvSpPr>
              <p:nvPr/>
            </p:nvSpPr>
            <p:spPr bwMode="auto">
              <a:xfrm>
                <a:off x="6893606" y="3890112"/>
                <a:ext cx="24958"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sp>
            <p:nvSpPr>
              <p:cNvPr id="47" name="Rectangle 167">
                <a:extLst>
                  <a:ext uri="{FF2B5EF4-FFF2-40B4-BE49-F238E27FC236}">
                    <a16:creationId xmlns:a16="http://schemas.microsoft.com/office/drawing/2014/main" xmlns="" id="{EC4C69F1-FCB5-47F2-A95C-FE6C8FC19538}"/>
                  </a:ext>
                </a:extLst>
              </p:cNvPr>
              <p:cNvSpPr>
                <a:spLocks noChangeArrowheads="1"/>
              </p:cNvSpPr>
              <p:nvPr/>
            </p:nvSpPr>
            <p:spPr bwMode="auto">
              <a:xfrm>
                <a:off x="7170638" y="3892607"/>
                <a:ext cx="27454" cy="74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en-US">
                  <a:solidFill>
                    <a:schemeClr val="bg1">
                      <a:lumMod val="85000"/>
                    </a:schemeClr>
                  </a:solidFill>
                </a:endParaRPr>
              </a:p>
            </p:txBody>
          </p:sp>
        </p:grpSp>
      </p:grpSp>
      <p:sp>
        <p:nvSpPr>
          <p:cNvPr id="49" name="Oval 12">
            <a:extLst>
              <a:ext uri="{FF2B5EF4-FFF2-40B4-BE49-F238E27FC236}">
                <a16:creationId xmlns:a16="http://schemas.microsoft.com/office/drawing/2014/main" xmlns="" id="{1196B4B1-7853-40B1-94C6-7A45DB7287C3}"/>
              </a:ext>
            </a:extLst>
          </p:cNvPr>
          <p:cNvSpPr/>
          <p:nvPr/>
        </p:nvSpPr>
        <p:spPr>
          <a:xfrm flipH="1">
            <a:off x="5308917" y="1211503"/>
            <a:ext cx="1574165" cy="1583055"/>
          </a:xfrm>
          <a:prstGeom prst="ellipse">
            <a:avLst/>
          </a:prstGeom>
          <a:solidFill>
            <a:srgbClr val="6AE7FF">
              <a:alpha val="70000"/>
            </a:srgbClr>
          </a:solidFill>
          <a:ln w="76200">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sz="8800" dirty="0">
              <a:solidFill>
                <a:schemeClr val="bg1">
                  <a:lumMod val="85000"/>
                </a:schemeClr>
              </a:solidFill>
            </a:endParaRPr>
          </a:p>
        </p:txBody>
      </p:sp>
      <p:sp>
        <p:nvSpPr>
          <p:cNvPr id="4" name="矩形 3">
            <a:extLst>
              <a:ext uri="{FF2B5EF4-FFF2-40B4-BE49-F238E27FC236}">
                <a16:creationId xmlns:a16="http://schemas.microsoft.com/office/drawing/2014/main" xmlns="" id="{F5796895-E48D-4C7C-B057-1B433D438B29}"/>
              </a:ext>
            </a:extLst>
          </p:cNvPr>
          <p:cNvSpPr/>
          <p:nvPr/>
        </p:nvSpPr>
        <p:spPr>
          <a:xfrm>
            <a:off x="5525157" y="1601345"/>
            <a:ext cx="1107996" cy="777008"/>
          </a:xfrm>
          <a:prstGeom prst="rect">
            <a:avLst/>
          </a:prstGeom>
        </p:spPr>
        <p:txBody>
          <a:bodyPr wrap="none">
            <a:spAutoFit/>
          </a:bodyPr>
          <a:lstStyle/>
          <a:p>
            <a:pPr lvl="0" algn="ctr">
              <a:lnSpc>
                <a:spcPct val="130000"/>
              </a:lnSpc>
            </a:pPr>
            <a:r>
              <a:rPr lang="zh-CN" altLang="en-US" b="1" kern="100" dirty="0">
                <a:solidFill>
                  <a:schemeClr val="bg1">
                    <a:lumMod val="95000"/>
                  </a:schemeClr>
                </a:solidFill>
                <a:cs typeface="+mn-ea"/>
                <a:sym typeface="+mn-lt"/>
              </a:rPr>
              <a:t>区块形成</a:t>
            </a:r>
            <a:endParaRPr lang="en-US" altLang="zh-CN" b="1" kern="100" dirty="0">
              <a:solidFill>
                <a:schemeClr val="bg1">
                  <a:lumMod val="95000"/>
                </a:schemeClr>
              </a:solidFill>
              <a:cs typeface="+mn-ea"/>
              <a:sym typeface="+mn-lt"/>
            </a:endParaRPr>
          </a:p>
          <a:p>
            <a:pPr lvl="0" algn="ctr">
              <a:lnSpc>
                <a:spcPct val="130000"/>
              </a:lnSpc>
            </a:pPr>
            <a:r>
              <a:rPr lang="zh-CN" altLang="en-US" b="1" kern="100" dirty="0">
                <a:solidFill>
                  <a:schemeClr val="bg1">
                    <a:lumMod val="95000"/>
                  </a:schemeClr>
                </a:solidFill>
                <a:cs typeface="+mn-ea"/>
                <a:sym typeface="+mn-lt"/>
              </a:rPr>
              <a:t>过程</a:t>
            </a:r>
          </a:p>
        </p:txBody>
      </p:sp>
      <p:sp>
        <p:nvSpPr>
          <p:cNvPr id="6" name="矩形 5">
            <a:extLst>
              <a:ext uri="{FF2B5EF4-FFF2-40B4-BE49-F238E27FC236}">
                <a16:creationId xmlns:a16="http://schemas.microsoft.com/office/drawing/2014/main" xmlns="" id="{E670116F-AB03-4C3B-A7F0-8DCB8786FE01}"/>
              </a:ext>
            </a:extLst>
          </p:cNvPr>
          <p:cNvSpPr/>
          <p:nvPr/>
        </p:nvSpPr>
        <p:spPr>
          <a:xfrm>
            <a:off x="985162" y="3694670"/>
            <a:ext cx="2693058" cy="1200329"/>
          </a:xfrm>
          <a:prstGeom prst="rect">
            <a:avLst/>
          </a:prstGeom>
        </p:spPr>
        <p:txBody>
          <a:bodyPr wrap="square">
            <a:spAutoFit/>
          </a:bodyPr>
          <a:lstStyle/>
          <a:p>
            <a:r>
              <a:rPr lang="en-US" altLang="zh-CN" kern="100" dirty="0">
                <a:solidFill>
                  <a:schemeClr val="bg1">
                    <a:lumMod val="95000"/>
                  </a:schemeClr>
                </a:solidFill>
                <a:cs typeface="+mn-ea"/>
                <a:sym typeface="+mn-lt"/>
              </a:rPr>
              <a:t>1</a:t>
            </a:r>
            <a:r>
              <a:rPr lang="zh-CN" altLang="en-US" kern="100" dirty="0">
                <a:solidFill>
                  <a:schemeClr val="bg1">
                    <a:lumMod val="95000"/>
                  </a:schemeClr>
                </a:solidFill>
                <a:cs typeface="+mn-ea"/>
                <a:sym typeface="+mn-lt"/>
              </a:rPr>
              <a:t>、在当前区块加入区块链后，所有矿工就立即开始下一个区块的生成工作</a:t>
            </a:r>
            <a:endParaRPr lang="zh-CN" altLang="en-US" dirty="0"/>
          </a:p>
        </p:txBody>
      </p:sp>
      <p:sp>
        <p:nvSpPr>
          <p:cNvPr id="57" name="矩形 56">
            <a:extLst>
              <a:ext uri="{FF2B5EF4-FFF2-40B4-BE49-F238E27FC236}">
                <a16:creationId xmlns:a16="http://schemas.microsoft.com/office/drawing/2014/main" xmlns="" id="{679371C9-4FE6-4B6E-A04F-72BCEDD332C7}"/>
              </a:ext>
            </a:extLst>
          </p:cNvPr>
          <p:cNvSpPr/>
          <p:nvPr/>
        </p:nvSpPr>
        <p:spPr>
          <a:xfrm>
            <a:off x="3460957" y="4455794"/>
            <a:ext cx="2312541" cy="1892826"/>
          </a:xfrm>
          <a:prstGeom prst="rect">
            <a:avLst/>
          </a:prstGeom>
        </p:spPr>
        <p:txBody>
          <a:bodyPr wrap="square">
            <a:spAutoFit/>
          </a:bodyPr>
          <a:lstStyle/>
          <a:p>
            <a:pPr lvl="0" algn="just">
              <a:lnSpc>
                <a:spcPct val="130000"/>
              </a:lnSpc>
            </a:pPr>
            <a:r>
              <a:rPr lang="en-US" altLang="zh-CN" kern="100" dirty="0">
                <a:solidFill>
                  <a:schemeClr val="bg1">
                    <a:lumMod val="95000"/>
                  </a:schemeClr>
                </a:solidFill>
                <a:cs typeface="+mn-ea"/>
                <a:sym typeface="+mn-lt"/>
              </a:rPr>
              <a:t>2</a:t>
            </a:r>
            <a:r>
              <a:rPr lang="zh-CN" altLang="en-US" kern="100" dirty="0">
                <a:solidFill>
                  <a:schemeClr val="bg1">
                    <a:lumMod val="95000"/>
                  </a:schemeClr>
                </a:solidFill>
                <a:cs typeface="+mn-ea"/>
                <a:sym typeface="+mn-lt"/>
              </a:rPr>
              <a:t>、把在本地内存中的交易信息记录到区块主体中在区块主体中生成此区块中所有交易信息</a:t>
            </a:r>
          </a:p>
        </p:txBody>
      </p:sp>
      <p:sp>
        <p:nvSpPr>
          <p:cNvPr id="58" name="矩形 57">
            <a:extLst>
              <a:ext uri="{FF2B5EF4-FFF2-40B4-BE49-F238E27FC236}">
                <a16:creationId xmlns:a16="http://schemas.microsoft.com/office/drawing/2014/main" xmlns="" id="{60DA8C6C-85E4-40B3-83E3-8F231D7A4C61}"/>
              </a:ext>
            </a:extLst>
          </p:cNvPr>
          <p:cNvSpPr/>
          <p:nvPr/>
        </p:nvSpPr>
        <p:spPr>
          <a:xfrm>
            <a:off x="6111575" y="4081004"/>
            <a:ext cx="2654302" cy="1892826"/>
          </a:xfrm>
          <a:prstGeom prst="rect">
            <a:avLst/>
          </a:prstGeom>
        </p:spPr>
        <p:txBody>
          <a:bodyPr wrap="square">
            <a:spAutoFit/>
          </a:bodyPr>
          <a:lstStyle/>
          <a:p>
            <a:pPr lvl="0" algn="just">
              <a:lnSpc>
                <a:spcPct val="130000"/>
              </a:lnSpc>
            </a:pPr>
            <a:endParaRPr lang="zh-CN" altLang="en-US" kern="100" dirty="0">
              <a:solidFill>
                <a:schemeClr val="bg1">
                  <a:lumMod val="95000"/>
                </a:schemeClr>
              </a:solidFill>
              <a:cs typeface="+mn-ea"/>
              <a:sym typeface="+mn-lt"/>
            </a:endParaRPr>
          </a:p>
          <a:p>
            <a:pPr lvl="0" algn="just">
              <a:lnSpc>
                <a:spcPct val="130000"/>
              </a:lnSpc>
            </a:pPr>
            <a:r>
              <a:rPr lang="en-US" altLang="zh-CN" kern="100" dirty="0">
                <a:solidFill>
                  <a:schemeClr val="bg1">
                    <a:lumMod val="95000"/>
                  </a:schemeClr>
                </a:solidFill>
                <a:cs typeface="+mn-ea"/>
                <a:sym typeface="+mn-lt"/>
              </a:rPr>
              <a:t>3</a:t>
            </a:r>
            <a:r>
              <a:rPr lang="zh-CN" altLang="en-US" kern="100" dirty="0">
                <a:solidFill>
                  <a:schemeClr val="bg1">
                    <a:lumMod val="95000"/>
                  </a:schemeClr>
                </a:solidFill>
                <a:cs typeface="+mn-ea"/>
                <a:sym typeface="+mn-lt"/>
              </a:rPr>
              <a:t>、把上一个刚刚生成的区块的区块头的数据通过 </a:t>
            </a:r>
            <a:r>
              <a:rPr lang="en-US" altLang="zh-CN" kern="100" dirty="0">
                <a:solidFill>
                  <a:schemeClr val="bg1">
                    <a:lumMod val="95000"/>
                  </a:schemeClr>
                </a:solidFill>
                <a:cs typeface="+mn-ea"/>
                <a:sym typeface="+mn-lt"/>
              </a:rPr>
              <a:t>SHA256 </a:t>
            </a:r>
            <a:r>
              <a:rPr lang="zh-CN" altLang="en-US" kern="100" dirty="0">
                <a:solidFill>
                  <a:schemeClr val="bg1">
                    <a:lumMod val="95000"/>
                  </a:schemeClr>
                </a:solidFill>
                <a:cs typeface="+mn-ea"/>
                <a:sym typeface="+mn-lt"/>
              </a:rPr>
              <a:t>算法生成一个</a:t>
            </a:r>
          </a:p>
        </p:txBody>
      </p:sp>
    </p:spTree>
    <p:extLst>
      <p:ext uri="{BB962C8B-B14F-4D97-AF65-F5344CB8AC3E}">
        <p14:creationId xmlns:p14="http://schemas.microsoft.com/office/powerpoint/2010/main" val="3041801935"/>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additive="base">
                                        <p:cTn id="11" dur="500" fill="hold"/>
                                        <p:tgtEl>
                                          <p:spTgt spid="49"/>
                                        </p:tgtEl>
                                        <p:attrNameLst>
                                          <p:attrName>ppt_x</p:attrName>
                                        </p:attrNameLst>
                                      </p:cBhvr>
                                      <p:tavLst>
                                        <p:tav tm="0">
                                          <p:val>
                                            <p:strVal val="#ppt_x"/>
                                          </p:val>
                                        </p:tav>
                                        <p:tav tm="100000">
                                          <p:val>
                                            <p:strVal val="#ppt_x"/>
                                          </p:val>
                                        </p:tav>
                                      </p:tavLst>
                                    </p:anim>
                                    <p:anim calcmode="lin" valueType="num">
                                      <p:cBhvr additive="base">
                                        <p:cTn id="12" dur="500" fill="hold"/>
                                        <p:tgtEl>
                                          <p:spTgt spid="49"/>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22" presetClass="entr" presetSubtype="1"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wipe(up)">
                                      <p:cBhvr>
                                        <p:cTn id="16" dur="500"/>
                                        <p:tgtEl>
                                          <p:spTgt spid="8"/>
                                        </p:tgtEl>
                                      </p:cBhvr>
                                    </p:animEffect>
                                  </p:childTnLst>
                                </p:cTn>
                              </p:par>
                            </p:childTnLst>
                          </p:cTn>
                        </p:par>
                        <p:par>
                          <p:cTn id="17" fill="hold">
                            <p:stCondLst>
                              <p:cond delay="1000"/>
                            </p:stCondLst>
                            <p:childTnLst>
                              <p:par>
                                <p:cTn id="18" presetID="53" presetClass="entr" presetSubtype="16" fill="hold" nodeType="afterEffect">
                                  <p:stCondLst>
                                    <p:cond delay="0"/>
                                  </p:stCondLst>
                                  <p:childTnLst>
                                    <p:set>
                                      <p:cBhvr>
                                        <p:cTn id="19" dur="1" fill="hold">
                                          <p:stCondLst>
                                            <p:cond delay="0"/>
                                          </p:stCondLst>
                                        </p:cTn>
                                        <p:tgtEl>
                                          <p:spTgt spid="18"/>
                                        </p:tgtEl>
                                        <p:attrNameLst>
                                          <p:attrName>style.visibility</p:attrName>
                                        </p:attrNameLst>
                                      </p:cBhvr>
                                      <p:to>
                                        <p:strVal val="visible"/>
                                      </p:to>
                                    </p:set>
                                    <p:anim calcmode="lin" valueType="num">
                                      <p:cBhvr>
                                        <p:cTn id="20" dur="500" fill="hold"/>
                                        <p:tgtEl>
                                          <p:spTgt spid="18"/>
                                        </p:tgtEl>
                                        <p:attrNameLst>
                                          <p:attrName>ppt_w</p:attrName>
                                        </p:attrNameLst>
                                      </p:cBhvr>
                                      <p:tavLst>
                                        <p:tav tm="0">
                                          <p:val>
                                            <p:fltVal val="0"/>
                                          </p:val>
                                        </p:tav>
                                        <p:tav tm="100000">
                                          <p:val>
                                            <p:strVal val="#ppt_w"/>
                                          </p:val>
                                        </p:tav>
                                      </p:tavLst>
                                    </p:anim>
                                    <p:anim calcmode="lin" valueType="num">
                                      <p:cBhvr>
                                        <p:cTn id="21" dur="500" fill="hold"/>
                                        <p:tgtEl>
                                          <p:spTgt spid="18"/>
                                        </p:tgtEl>
                                        <p:attrNameLst>
                                          <p:attrName>ppt_h</p:attrName>
                                        </p:attrNameLst>
                                      </p:cBhvr>
                                      <p:tavLst>
                                        <p:tav tm="0">
                                          <p:val>
                                            <p:fltVal val="0"/>
                                          </p:val>
                                        </p:tav>
                                        <p:tav tm="100000">
                                          <p:val>
                                            <p:strVal val="#ppt_h"/>
                                          </p:val>
                                        </p:tav>
                                      </p:tavLst>
                                    </p:anim>
                                    <p:animEffect transition="in" filter="fade">
                                      <p:cBhvr>
                                        <p:cTn id="22" dur="500"/>
                                        <p:tgtEl>
                                          <p:spTgt spid="18"/>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additive="base">
                                        <p:cTn id="27" dur="500" fill="hold"/>
                                        <p:tgtEl>
                                          <p:spTgt spid="6"/>
                                        </p:tgtEl>
                                        <p:attrNameLst>
                                          <p:attrName>ppt_x</p:attrName>
                                        </p:attrNameLst>
                                      </p:cBhvr>
                                      <p:tavLst>
                                        <p:tav tm="0">
                                          <p:val>
                                            <p:strVal val="#ppt_x"/>
                                          </p:val>
                                        </p:tav>
                                        <p:tav tm="100000">
                                          <p:val>
                                            <p:strVal val="#ppt_x"/>
                                          </p:val>
                                        </p:tav>
                                      </p:tavLst>
                                    </p:anim>
                                    <p:anim calcmode="lin" valueType="num">
                                      <p:cBhvr additive="base">
                                        <p:cTn id="28" dur="500" fill="hold"/>
                                        <p:tgtEl>
                                          <p:spTgt spid="6"/>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22" presetClass="entr" presetSubtype="1"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up)">
                                      <p:cBhvr>
                                        <p:cTn id="32" dur="500"/>
                                        <p:tgtEl>
                                          <p:spTgt spid="10"/>
                                        </p:tgtEl>
                                      </p:cBhvr>
                                    </p:animEffect>
                                  </p:childTnLst>
                                </p:cTn>
                              </p:par>
                            </p:childTnLst>
                          </p:cTn>
                        </p:par>
                        <p:par>
                          <p:cTn id="33" fill="hold">
                            <p:stCondLst>
                              <p:cond delay="1000"/>
                            </p:stCondLst>
                            <p:childTnLst>
                              <p:par>
                                <p:cTn id="34" presetID="53" presetClass="entr" presetSubtype="16" fill="hold" nodeType="afterEffect">
                                  <p:stCondLst>
                                    <p:cond delay="0"/>
                                  </p:stCondLst>
                                  <p:childTnLst>
                                    <p:set>
                                      <p:cBhvr>
                                        <p:cTn id="35" dur="1" fill="hold">
                                          <p:stCondLst>
                                            <p:cond delay="0"/>
                                          </p:stCondLst>
                                        </p:cTn>
                                        <p:tgtEl>
                                          <p:spTgt spid="27"/>
                                        </p:tgtEl>
                                        <p:attrNameLst>
                                          <p:attrName>style.visibility</p:attrName>
                                        </p:attrNameLst>
                                      </p:cBhvr>
                                      <p:to>
                                        <p:strVal val="visible"/>
                                      </p:to>
                                    </p:set>
                                    <p:anim calcmode="lin" valueType="num">
                                      <p:cBhvr>
                                        <p:cTn id="36" dur="500" fill="hold"/>
                                        <p:tgtEl>
                                          <p:spTgt spid="27"/>
                                        </p:tgtEl>
                                        <p:attrNameLst>
                                          <p:attrName>ppt_w</p:attrName>
                                        </p:attrNameLst>
                                      </p:cBhvr>
                                      <p:tavLst>
                                        <p:tav tm="0">
                                          <p:val>
                                            <p:fltVal val="0"/>
                                          </p:val>
                                        </p:tav>
                                        <p:tav tm="100000">
                                          <p:val>
                                            <p:strVal val="#ppt_w"/>
                                          </p:val>
                                        </p:tav>
                                      </p:tavLst>
                                    </p:anim>
                                    <p:anim calcmode="lin" valueType="num">
                                      <p:cBhvr>
                                        <p:cTn id="37" dur="500" fill="hold"/>
                                        <p:tgtEl>
                                          <p:spTgt spid="27"/>
                                        </p:tgtEl>
                                        <p:attrNameLst>
                                          <p:attrName>ppt_h</p:attrName>
                                        </p:attrNameLst>
                                      </p:cBhvr>
                                      <p:tavLst>
                                        <p:tav tm="0">
                                          <p:val>
                                            <p:fltVal val="0"/>
                                          </p:val>
                                        </p:tav>
                                        <p:tav tm="100000">
                                          <p:val>
                                            <p:strVal val="#ppt_h"/>
                                          </p:val>
                                        </p:tav>
                                      </p:tavLst>
                                    </p:anim>
                                    <p:animEffect transition="in" filter="fade">
                                      <p:cBhvr>
                                        <p:cTn id="38" dur="500"/>
                                        <p:tgtEl>
                                          <p:spTgt spid="27"/>
                                        </p:tgtEl>
                                      </p:cBhvr>
                                    </p:animEffect>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57"/>
                                        </p:tgtEl>
                                        <p:attrNameLst>
                                          <p:attrName>style.visibility</p:attrName>
                                        </p:attrNameLst>
                                      </p:cBhvr>
                                      <p:to>
                                        <p:strVal val="visible"/>
                                      </p:to>
                                    </p:set>
                                    <p:anim calcmode="lin" valueType="num">
                                      <p:cBhvr additive="base">
                                        <p:cTn id="43" dur="500" fill="hold"/>
                                        <p:tgtEl>
                                          <p:spTgt spid="57"/>
                                        </p:tgtEl>
                                        <p:attrNameLst>
                                          <p:attrName>ppt_x</p:attrName>
                                        </p:attrNameLst>
                                      </p:cBhvr>
                                      <p:tavLst>
                                        <p:tav tm="0">
                                          <p:val>
                                            <p:strVal val="#ppt_x"/>
                                          </p:val>
                                        </p:tav>
                                        <p:tav tm="100000">
                                          <p:val>
                                            <p:strVal val="#ppt_x"/>
                                          </p:val>
                                        </p:tav>
                                      </p:tavLst>
                                    </p:anim>
                                    <p:anim calcmode="lin" valueType="num">
                                      <p:cBhvr additive="base">
                                        <p:cTn id="44" dur="500" fill="hold"/>
                                        <p:tgtEl>
                                          <p:spTgt spid="57"/>
                                        </p:tgtEl>
                                        <p:attrNameLst>
                                          <p:attrName>ppt_y</p:attrName>
                                        </p:attrNameLst>
                                      </p:cBhvr>
                                      <p:tavLst>
                                        <p:tav tm="0">
                                          <p:val>
                                            <p:strVal val="1+#ppt_h/2"/>
                                          </p:val>
                                        </p:tav>
                                        <p:tav tm="100000">
                                          <p:val>
                                            <p:strVal val="#ppt_y"/>
                                          </p:val>
                                        </p:tav>
                                      </p:tavLst>
                                    </p:anim>
                                  </p:childTnLst>
                                </p:cTn>
                              </p:par>
                            </p:childTnLst>
                          </p:cTn>
                        </p:par>
                        <p:par>
                          <p:cTn id="45" fill="hold">
                            <p:stCondLst>
                              <p:cond delay="500"/>
                            </p:stCondLst>
                            <p:childTnLst>
                              <p:par>
                                <p:cTn id="46" presetID="22" presetClass="entr" presetSubtype="1" fill="hold" grpId="0" nodeType="after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wipe(up)">
                                      <p:cBhvr>
                                        <p:cTn id="48" dur="500"/>
                                        <p:tgtEl>
                                          <p:spTgt spid="11"/>
                                        </p:tgtEl>
                                      </p:cBhvr>
                                    </p:animEffect>
                                  </p:childTnLst>
                                </p:cTn>
                              </p:par>
                            </p:childTnLst>
                          </p:cTn>
                        </p:par>
                        <p:par>
                          <p:cTn id="49" fill="hold">
                            <p:stCondLst>
                              <p:cond delay="1000"/>
                            </p:stCondLst>
                            <p:childTnLst>
                              <p:par>
                                <p:cTn id="50" presetID="53" presetClass="entr" presetSubtype="16" fill="hold" nodeType="afterEffect">
                                  <p:stCondLst>
                                    <p:cond delay="0"/>
                                  </p:stCondLst>
                                  <p:childTnLst>
                                    <p:set>
                                      <p:cBhvr>
                                        <p:cTn id="51" dur="1" fill="hold">
                                          <p:stCondLst>
                                            <p:cond delay="0"/>
                                          </p:stCondLst>
                                        </p:cTn>
                                        <p:tgtEl>
                                          <p:spTgt spid="21"/>
                                        </p:tgtEl>
                                        <p:attrNameLst>
                                          <p:attrName>style.visibility</p:attrName>
                                        </p:attrNameLst>
                                      </p:cBhvr>
                                      <p:to>
                                        <p:strVal val="visible"/>
                                      </p:to>
                                    </p:set>
                                    <p:anim calcmode="lin" valueType="num">
                                      <p:cBhvr>
                                        <p:cTn id="52" dur="500" fill="hold"/>
                                        <p:tgtEl>
                                          <p:spTgt spid="21"/>
                                        </p:tgtEl>
                                        <p:attrNameLst>
                                          <p:attrName>ppt_w</p:attrName>
                                        </p:attrNameLst>
                                      </p:cBhvr>
                                      <p:tavLst>
                                        <p:tav tm="0">
                                          <p:val>
                                            <p:fltVal val="0"/>
                                          </p:val>
                                        </p:tav>
                                        <p:tav tm="100000">
                                          <p:val>
                                            <p:strVal val="#ppt_w"/>
                                          </p:val>
                                        </p:tav>
                                      </p:tavLst>
                                    </p:anim>
                                    <p:anim calcmode="lin" valueType="num">
                                      <p:cBhvr>
                                        <p:cTn id="53" dur="500" fill="hold"/>
                                        <p:tgtEl>
                                          <p:spTgt spid="21"/>
                                        </p:tgtEl>
                                        <p:attrNameLst>
                                          <p:attrName>ppt_h</p:attrName>
                                        </p:attrNameLst>
                                      </p:cBhvr>
                                      <p:tavLst>
                                        <p:tav tm="0">
                                          <p:val>
                                            <p:fltVal val="0"/>
                                          </p:val>
                                        </p:tav>
                                        <p:tav tm="100000">
                                          <p:val>
                                            <p:strVal val="#ppt_h"/>
                                          </p:val>
                                        </p:tav>
                                      </p:tavLst>
                                    </p:anim>
                                    <p:animEffect transition="in" filter="fade">
                                      <p:cBhvr>
                                        <p:cTn id="54" dur="500"/>
                                        <p:tgtEl>
                                          <p:spTgt spid="21"/>
                                        </p:tgtEl>
                                      </p:cBhvr>
                                    </p:animEffect>
                                  </p:childTnLst>
                                </p:cTn>
                              </p:par>
                            </p:childTnLst>
                          </p:cTn>
                        </p:par>
                      </p:childTnLst>
                    </p:cTn>
                  </p:par>
                  <p:par>
                    <p:cTn id="55" fill="hold">
                      <p:stCondLst>
                        <p:cond delay="indefinite"/>
                      </p:stCondLst>
                      <p:childTnLst>
                        <p:par>
                          <p:cTn id="56" fill="hold">
                            <p:stCondLst>
                              <p:cond delay="0"/>
                            </p:stCondLst>
                            <p:childTnLst>
                              <p:par>
                                <p:cTn id="57" presetID="2" presetClass="entr" presetSubtype="4" fill="hold" grpId="0" nodeType="clickEffect">
                                  <p:stCondLst>
                                    <p:cond delay="0"/>
                                  </p:stCondLst>
                                  <p:childTnLst>
                                    <p:set>
                                      <p:cBhvr>
                                        <p:cTn id="58" dur="1" fill="hold">
                                          <p:stCondLst>
                                            <p:cond delay="0"/>
                                          </p:stCondLst>
                                        </p:cTn>
                                        <p:tgtEl>
                                          <p:spTgt spid="58"/>
                                        </p:tgtEl>
                                        <p:attrNameLst>
                                          <p:attrName>style.visibility</p:attrName>
                                        </p:attrNameLst>
                                      </p:cBhvr>
                                      <p:to>
                                        <p:strVal val="visible"/>
                                      </p:to>
                                    </p:set>
                                    <p:anim calcmode="lin" valueType="num">
                                      <p:cBhvr additive="base">
                                        <p:cTn id="59" dur="500" fill="hold"/>
                                        <p:tgtEl>
                                          <p:spTgt spid="58"/>
                                        </p:tgtEl>
                                        <p:attrNameLst>
                                          <p:attrName>ppt_x</p:attrName>
                                        </p:attrNameLst>
                                      </p:cBhvr>
                                      <p:tavLst>
                                        <p:tav tm="0">
                                          <p:val>
                                            <p:strVal val="#ppt_x"/>
                                          </p:val>
                                        </p:tav>
                                        <p:tav tm="100000">
                                          <p:val>
                                            <p:strVal val="#ppt_x"/>
                                          </p:val>
                                        </p:tav>
                                      </p:tavLst>
                                    </p:anim>
                                    <p:anim calcmode="lin" valueType="num">
                                      <p:cBhvr additive="base">
                                        <p:cTn id="60" dur="500" fill="hold"/>
                                        <p:tgtEl>
                                          <p:spTgt spid="58"/>
                                        </p:tgtEl>
                                        <p:attrNameLst>
                                          <p:attrName>ppt_y</p:attrName>
                                        </p:attrNameLst>
                                      </p:cBhvr>
                                      <p:tavLst>
                                        <p:tav tm="0">
                                          <p:val>
                                            <p:strVal val="1+#ppt_h/2"/>
                                          </p:val>
                                        </p:tav>
                                        <p:tav tm="100000">
                                          <p:val>
                                            <p:strVal val="#ppt_y"/>
                                          </p:val>
                                        </p:tav>
                                      </p:tavLst>
                                    </p:anim>
                                  </p:childTnLst>
                                </p:cTn>
                              </p:par>
                            </p:childTnLst>
                          </p:cTn>
                        </p:par>
                        <p:par>
                          <p:cTn id="61" fill="hold">
                            <p:stCondLst>
                              <p:cond delay="500"/>
                            </p:stCondLst>
                            <p:childTnLst>
                              <p:par>
                                <p:cTn id="62" presetID="22" presetClass="entr" presetSubtype="1" fill="hold" grpId="0" nodeType="afterEffect">
                                  <p:stCondLst>
                                    <p:cond delay="0"/>
                                  </p:stCondLst>
                                  <p:childTnLst>
                                    <p:set>
                                      <p:cBhvr>
                                        <p:cTn id="63" dur="1" fill="hold">
                                          <p:stCondLst>
                                            <p:cond delay="0"/>
                                          </p:stCondLst>
                                        </p:cTn>
                                        <p:tgtEl>
                                          <p:spTgt spid="9"/>
                                        </p:tgtEl>
                                        <p:attrNameLst>
                                          <p:attrName>style.visibility</p:attrName>
                                        </p:attrNameLst>
                                      </p:cBhvr>
                                      <p:to>
                                        <p:strVal val="visible"/>
                                      </p:to>
                                    </p:set>
                                    <p:animEffect transition="in" filter="wipe(up)">
                                      <p:cBhvr>
                                        <p:cTn id="64" dur="500"/>
                                        <p:tgtEl>
                                          <p:spTgt spid="9"/>
                                        </p:tgtEl>
                                      </p:cBhvr>
                                    </p:animEffect>
                                  </p:childTnLst>
                                </p:cTn>
                              </p:par>
                            </p:childTnLst>
                          </p:cTn>
                        </p:par>
                        <p:par>
                          <p:cTn id="65" fill="hold">
                            <p:stCondLst>
                              <p:cond delay="1000"/>
                            </p:stCondLst>
                            <p:childTnLst>
                              <p:par>
                                <p:cTn id="66" presetID="53" presetClass="entr" presetSubtype="16" fill="hold" nodeType="afterEffect">
                                  <p:stCondLst>
                                    <p:cond delay="0"/>
                                  </p:stCondLst>
                                  <p:childTnLst>
                                    <p:set>
                                      <p:cBhvr>
                                        <p:cTn id="67" dur="1" fill="hold">
                                          <p:stCondLst>
                                            <p:cond delay="0"/>
                                          </p:stCondLst>
                                        </p:cTn>
                                        <p:tgtEl>
                                          <p:spTgt spid="12"/>
                                        </p:tgtEl>
                                        <p:attrNameLst>
                                          <p:attrName>style.visibility</p:attrName>
                                        </p:attrNameLst>
                                      </p:cBhvr>
                                      <p:to>
                                        <p:strVal val="visible"/>
                                      </p:to>
                                    </p:set>
                                    <p:anim calcmode="lin" valueType="num">
                                      <p:cBhvr>
                                        <p:cTn id="68" dur="500" fill="hold"/>
                                        <p:tgtEl>
                                          <p:spTgt spid="12"/>
                                        </p:tgtEl>
                                        <p:attrNameLst>
                                          <p:attrName>ppt_w</p:attrName>
                                        </p:attrNameLst>
                                      </p:cBhvr>
                                      <p:tavLst>
                                        <p:tav tm="0">
                                          <p:val>
                                            <p:fltVal val="0"/>
                                          </p:val>
                                        </p:tav>
                                        <p:tav tm="100000">
                                          <p:val>
                                            <p:strVal val="#ppt_w"/>
                                          </p:val>
                                        </p:tav>
                                      </p:tavLst>
                                    </p:anim>
                                    <p:anim calcmode="lin" valueType="num">
                                      <p:cBhvr>
                                        <p:cTn id="69" dur="500" fill="hold"/>
                                        <p:tgtEl>
                                          <p:spTgt spid="12"/>
                                        </p:tgtEl>
                                        <p:attrNameLst>
                                          <p:attrName>ppt_h</p:attrName>
                                        </p:attrNameLst>
                                      </p:cBhvr>
                                      <p:tavLst>
                                        <p:tav tm="0">
                                          <p:val>
                                            <p:fltVal val="0"/>
                                          </p:val>
                                        </p:tav>
                                        <p:tav tm="100000">
                                          <p:val>
                                            <p:strVal val="#ppt_h"/>
                                          </p:val>
                                        </p:tav>
                                      </p:tavLst>
                                    </p:anim>
                                    <p:animEffect transition="in" filter="fade">
                                      <p:cBhvr>
                                        <p:cTn id="70" dur="500"/>
                                        <p:tgtEl>
                                          <p:spTgt spid="12"/>
                                        </p:tgtEl>
                                      </p:cBhvr>
                                    </p:animEffect>
                                  </p:childTnLst>
                                </p:cTn>
                              </p:par>
                            </p:childTnLst>
                          </p:cTn>
                        </p:par>
                      </p:childTnLst>
                    </p:cTn>
                  </p:par>
                  <p:par>
                    <p:cTn id="71" fill="hold">
                      <p:stCondLst>
                        <p:cond delay="indefinite"/>
                      </p:stCondLst>
                      <p:childTnLst>
                        <p:par>
                          <p:cTn id="72" fill="hold">
                            <p:stCondLst>
                              <p:cond delay="0"/>
                            </p:stCondLst>
                            <p:childTnLst>
                              <p:par>
                                <p:cTn id="73" presetID="2" presetClass="entr" presetSubtype="4" fill="hold" grpId="0" nodeType="clickEffect">
                                  <p:stCondLst>
                                    <p:cond delay="0"/>
                                  </p:stCondLst>
                                  <p:childTnLst>
                                    <p:set>
                                      <p:cBhvr>
                                        <p:cTn id="74" dur="1" fill="hold">
                                          <p:stCondLst>
                                            <p:cond delay="0"/>
                                          </p:stCondLst>
                                        </p:cTn>
                                        <p:tgtEl>
                                          <p:spTgt spid="3">
                                            <p:txEl>
                                              <p:pRg st="0" end="0"/>
                                            </p:txEl>
                                          </p:spTgt>
                                        </p:tgtEl>
                                        <p:attrNameLst>
                                          <p:attrName>style.visibility</p:attrName>
                                        </p:attrNameLst>
                                      </p:cBhvr>
                                      <p:to>
                                        <p:strVal val="visible"/>
                                      </p:to>
                                    </p:set>
                                    <p:anim calcmode="lin" valueType="num">
                                      <p:cBhvr additive="base">
                                        <p:cTn id="75"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76"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animBg="1"/>
      <p:bldP spid="9" grpId="0" animBg="1"/>
      <p:bldP spid="10" grpId="0" animBg="1"/>
      <p:bldP spid="11" grpId="0" animBg="1"/>
      <p:bldP spid="49" grpId="0" animBg="1"/>
      <p:bldP spid="4" grpId="0"/>
      <p:bldP spid="6" grpId="0"/>
      <p:bldP spid="57" grpId="0"/>
      <p:bldP spid="5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3538538" y="3429000"/>
            <a:ext cx="5257800" cy="1325562"/>
          </a:xfrm>
        </p:spPr>
        <p:txBody>
          <a:bodyPr>
            <a:normAutofit/>
          </a:bodyPr>
          <a:lstStyle/>
          <a:p>
            <a:pPr algn="dist">
              <a:lnSpc>
                <a:spcPct val="130000"/>
              </a:lnSpc>
            </a:pPr>
            <a:r>
              <a:rPr lang="zh-CN" altLang="en-US" sz="6000" b="0" kern="2200" dirty="0">
                <a:solidFill>
                  <a:schemeClr val="bg1">
                    <a:lumMod val="95000"/>
                  </a:schemeClr>
                </a:solidFill>
                <a:cs typeface="+mn-ea"/>
                <a:sym typeface="+mn-lt"/>
              </a:rPr>
              <a:t>核心问题</a:t>
            </a:r>
            <a:endParaRPr lang="zh-CN" altLang="en-US" sz="6000" b="0" i="0" u="none" strike="noStrike" kern="2200" baseline="0" dirty="0">
              <a:solidFill>
                <a:schemeClr val="bg1">
                  <a:lumMod val="95000"/>
                </a:schemeClr>
              </a:solidFill>
              <a:latin typeface="+mn-lt"/>
              <a:ea typeface="+mn-ea"/>
              <a:cs typeface="+mn-ea"/>
              <a:sym typeface="+mn-lt"/>
            </a:endParaRPr>
          </a:p>
        </p:txBody>
      </p:sp>
      <p:sp>
        <p:nvSpPr>
          <p:cNvPr id="4" name="文本框 3">
            <a:extLst>
              <a:ext uri="{FF2B5EF4-FFF2-40B4-BE49-F238E27FC236}">
                <a16:creationId xmlns:a16="http://schemas.microsoft.com/office/drawing/2014/main" xmlns="" id="{90FED975-7DD5-44CB-A45B-D0824995E987}"/>
              </a:ext>
            </a:extLst>
          </p:cNvPr>
          <p:cNvSpPr txBox="1"/>
          <p:nvPr/>
        </p:nvSpPr>
        <p:spPr>
          <a:xfrm>
            <a:off x="5213268" y="1889458"/>
            <a:ext cx="2992581" cy="1862048"/>
          </a:xfrm>
          <a:prstGeom prst="rect">
            <a:avLst/>
          </a:prstGeom>
          <a:noFill/>
        </p:spPr>
        <p:txBody>
          <a:bodyPr wrap="square" rtlCol="0">
            <a:spAutoFit/>
          </a:bodyPr>
          <a:lstStyle/>
          <a:p>
            <a:r>
              <a:rPr lang="en-US" altLang="zh-CN" sz="11500" dirty="0">
                <a:solidFill>
                  <a:schemeClr val="bg1"/>
                </a:solidFill>
              </a:rPr>
              <a:t>05</a:t>
            </a:r>
            <a:endParaRPr lang="zh-CN" altLang="en-US" sz="11500" dirty="0">
              <a:solidFill>
                <a:schemeClr val="bg1"/>
              </a:solidFill>
            </a:endParaRPr>
          </a:p>
        </p:txBody>
      </p:sp>
    </p:spTree>
    <p:extLst>
      <p:ext uri="{BB962C8B-B14F-4D97-AF65-F5344CB8AC3E}">
        <p14:creationId xmlns:p14="http://schemas.microsoft.com/office/powerpoint/2010/main" val="1223957061"/>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1" name="直接连接符 10">
            <a:extLst>
              <a:ext uri="{FF2B5EF4-FFF2-40B4-BE49-F238E27FC236}">
                <a16:creationId xmlns:a16="http://schemas.microsoft.com/office/drawing/2014/main" xmlns="" id="{40F55787-D950-4C2B-BBF6-C868432C2A05}"/>
              </a:ext>
            </a:extLst>
          </p:cNvPr>
          <p:cNvCxnSpPr>
            <a:cxnSpLocks/>
          </p:cNvCxnSpPr>
          <p:nvPr/>
        </p:nvCxnSpPr>
        <p:spPr>
          <a:xfrm>
            <a:off x="977777" y="2663890"/>
            <a:ext cx="49847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a:extLst>
              <a:ext uri="{FF2B5EF4-FFF2-40B4-BE49-F238E27FC236}">
                <a16:creationId xmlns:a16="http://schemas.microsoft.com/office/drawing/2014/main" xmlns="" id="{0163952D-0DD2-47FA-9CC6-EA52C3F66853}"/>
              </a:ext>
            </a:extLst>
          </p:cNvPr>
          <p:cNvCxnSpPr>
            <a:cxnSpLocks/>
          </p:cNvCxnSpPr>
          <p:nvPr/>
        </p:nvCxnSpPr>
        <p:spPr>
          <a:xfrm>
            <a:off x="6096000" y="2663890"/>
            <a:ext cx="49847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5" name="流程图: 存储数据 4">
            <a:extLst>
              <a:ext uri="{FF2B5EF4-FFF2-40B4-BE49-F238E27FC236}">
                <a16:creationId xmlns:a16="http://schemas.microsoft.com/office/drawing/2014/main" xmlns="" id="{5B39B98A-FBEE-4001-ACE5-66A4410056FD}"/>
              </a:ext>
            </a:extLst>
          </p:cNvPr>
          <p:cNvSpPr/>
          <p:nvPr/>
        </p:nvSpPr>
        <p:spPr>
          <a:xfrm>
            <a:off x="1336276" y="1899294"/>
            <a:ext cx="1661495"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a:extLst>
              <a:ext uri="{FF2B5EF4-FFF2-40B4-BE49-F238E27FC236}">
                <a16:creationId xmlns:a16="http://schemas.microsoft.com/office/drawing/2014/main" xmlns="" id="{F230A661-742F-4CEA-BE50-FAC7F499E7D6}"/>
              </a:ext>
            </a:extLst>
          </p:cNvPr>
          <p:cNvSpPr>
            <a:spLocks noGrp="1"/>
          </p:cNvSpPr>
          <p:nvPr>
            <p:ph type="title"/>
          </p:nvPr>
        </p:nvSpPr>
        <p:spPr>
          <a:xfrm>
            <a:off x="-3484419" y="-111673"/>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核心问题</a:t>
            </a:r>
          </a:p>
        </p:txBody>
      </p:sp>
      <p:sp>
        <p:nvSpPr>
          <p:cNvPr id="3" name="文本占位符 2">
            <a:extLst>
              <a:ext uri="{FF2B5EF4-FFF2-40B4-BE49-F238E27FC236}">
                <a16:creationId xmlns:a16="http://schemas.microsoft.com/office/drawing/2014/main" xmlns="" id="{EC41A918-CC6E-4982-BE33-C152CB8CC903}"/>
              </a:ext>
            </a:extLst>
          </p:cNvPr>
          <p:cNvSpPr>
            <a:spLocks noGrp="1"/>
          </p:cNvSpPr>
          <p:nvPr>
            <p:ph type="body" idx="4294967295"/>
          </p:nvPr>
        </p:nvSpPr>
        <p:spPr>
          <a:xfrm>
            <a:off x="1316258" y="3980425"/>
            <a:ext cx="9517532" cy="4351338"/>
          </a:xfrm>
        </p:spPr>
        <p:txBody>
          <a:bodyPr>
            <a:normAutofit/>
          </a:bodyPr>
          <a:lstStyle/>
          <a:p>
            <a:pPr marR="0" lvl="0" algn="just" rtl="0">
              <a:lnSpc>
                <a:spcPct val="130000"/>
              </a:lnSpc>
            </a:pPr>
            <a:r>
              <a:rPr lang="zh-CN" altLang="en-US" sz="1800" b="0" i="0" u="none" strike="noStrike" kern="100" baseline="0" dirty="0">
                <a:solidFill>
                  <a:schemeClr val="bg1">
                    <a:lumMod val="95000"/>
                  </a:schemeClr>
                </a:solidFill>
                <a:cs typeface="+mn-ea"/>
                <a:sym typeface="+mn-lt"/>
              </a:rPr>
              <a:t>区块头包含一个随机数，使得区块的随机散列值出现了所需的</a:t>
            </a:r>
            <a:r>
              <a:rPr lang="en-US" altLang="zh-CN" sz="1800" b="0" i="0" u="none" strike="noStrike" kern="100" baseline="0" dirty="0">
                <a:solidFill>
                  <a:schemeClr val="bg1">
                    <a:lumMod val="95000"/>
                  </a:schemeClr>
                </a:solidFill>
                <a:cs typeface="+mn-ea"/>
                <a:sym typeface="+mn-lt"/>
              </a:rPr>
              <a:t>0</a:t>
            </a:r>
            <a:r>
              <a:rPr lang="zh-CN" altLang="en-US" sz="1800" b="0" i="0" u="none" strike="noStrike" kern="100" baseline="0" dirty="0">
                <a:solidFill>
                  <a:schemeClr val="bg1">
                    <a:lumMod val="95000"/>
                  </a:schemeClr>
                </a:solidFill>
                <a:cs typeface="+mn-ea"/>
                <a:sym typeface="+mn-lt"/>
              </a:rPr>
              <a:t>个数。节点通过反复尝试来找到这个随机数， 这样就构建了一个工作量证明机制。</a:t>
            </a:r>
          </a:p>
          <a:p>
            <a:pPr marR="0" lvl="0" algn="just" rtl="0">
              <a:lnSpc>
                <a:spcPct val="130000"/>
              </a:lnSpc>
            </a:pPr>
            <a:r>
              <a:rPr lang="zh-CN" altLang="en-US" sz="1800" b="0" i="0" u="none" strike="noStrike" kern="100" baseline="0" dirty="0">
                <a:solidFill>
                  <a:schemeClr val="bg1">
                    <a:lumMod val="95000"/>
                  </a:schemeClr>
                </a:solidFill>
                <a:cs typeface="+mn-ea"/>
                <a:sym typeface="+mn-lt"/>
              </a:rPr>
              <a:t>工作量证明机制的本质是一</a:t>
            </a:r>
            <a:r>
              <a:rPr lang="en-US" altLang="zh-CN" sz="1800" b="0" i="0" u="none" strike="noStrike" kern="100" baseline="0" dirty="0">
                <a:solidFill>
                  <a:schemeClr val="bg1">
                    <a:lumMod val="95000"/>
                  </a:schemeClr>
                </a:solidFill>
                <a:cs typeface="+mn-ea"/>
                <a:sym typeface="+mn-lt"/>
              </a:rPr>
              <a:t>CPU</a:t>
            </a:r>
            <a:r>
              <a:rPr lang="zh-CN" altLang="en-US" sz="1800" b="0" i="0" u="none" strike="noStrike" kern="100" baseline="0" dirty="0">
                <a:solidFill>
                  <a:schemeClr val="bg1">
                    <a:lumMod val="95000"/>
                  </a:schemeClr>
                </a:solidFill>
                <a:cs typeface="+mn-ea"/>
                <a:sym typeface="+mn-lt"/>
              </a:rPr>
              <a:t>一票，“大多数”的决定表达为最长的链，因为最长的链包含了最大的工作 量。如果大多数的</a:t>
            </a:r>
            <a:r>
              <a:rPr lang="en-US" altLang="zh-CN" sz="1800" b="0" i="0" u="none" strike="noStrike" kern="100" baseline="0" dirty="0">
                <a:solidFill>
                  <a:schemeClr val="bg1">
                    <a:lumMod val="95000"/>
                  </a:schemeClr>
                </a:solidFill>
                <a:cs typeface="+mn-ea"/>
                <a:sym typeface="+mn-lt"/>
              </a:rPr>
              <a:t>CPU</a:t>
            </a:r>
            <a:r>
              <a:rPr lang="zh-CN" altLang="en-US" sz="1800" b="0" i="0" u="none" strike="noStrike" kern="100" baseline="0" dirty="0">
                <a:solidFill>
                  <a:schemeClr val="bg1">
                    <a:lumMod val="95000"/>
                  </a:schemeClr>
                </a:solidFill>
                <a:cs typeface="+mn-ea"/>
                <a:sym typeface="+mn-lt"/>
              </a:rPr>
              <a:t>为诚实的节点控制，那么诚实的链条将以最快的速度延长，并超越其他的竞争链条。如果想要修改已出现的区块，攻击者必须重新完成该区块的工作量外加该区块之后所有区块的工作量，并最终赶上和超越诚实节点的工作量。</a:t>
            </a:r>
          </a:p>
        </p:txBody>
      </p:sp>
      <p:sp>
        <p:nvSpPr>
          <p:cNvPr id="4" name="矩形 3">
            <a:extLst>
              <a:ext uri="{FF2B5EF4-FFF2-40B4-BE49-F238E27FC236}">
                <a16:creationId xmlns:a16="http://schemas.microsoft.com/office/drawing/2014/main" xmlns="" id="{DD69EEC5-86EB-4DCA-8ED7-7BC318E18D40}"/>
              </a:ext>
            </a:extLst>
          </p:cNvPr>
          <p:cNvSpPr/>
          <p:nvPr/>
        </p:nvSpPr>
        <p:spPr>
          <a:xfrm>
            <a:off x="1497609" y="1944540"/>
            <a:ext cx="1338828" cy="416909"/>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工作量证明</a:t>
            </a:r>
          </a:p>
        </p:txBody>
      </p:sp>
      <p:pic>
        <p:nvPicPr>
          <p:cNvPr id="7" name="图片 6">
            <a:extLst>
              <a:ext uri="{FF2B5EF4-FFF2-40B4-BE49-F238E27FC236}">
                <a16:creationId xmlns:a16="http://schemas.microsoft.com/office/drawing/2014/main" xmlns="" id="{D6253C4C-A6B5-4B7D-B623-942492A3DF4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3069" y="1384971"/>
            <a:ext cx="4258888" cy="2323029"/>
          </a:xfrm>
          <a:prstGeom prst="rect">
            <a:avLst/>
          </a:prstGeom>
        </p:spPr>
      </p:pic>
      <p:cxnSp>
        <p:nvCxnSpPr>
          <p:cNvPr id="8" name="直接连接符 7">
            <a:extLst>
              <a:ext uri="{FF2B5EF4-FFF2-40B4-BE49-F238E27FC236}">
                <a16:creationId xmlns:a16="http://schemas.microsoft.com/office/drawing/2014/main" xmlns="" id="{E6A7053A-8A1B-4B28-A2ED-6664E0E78CE6}"/>
              </a:ext>
            </a:extLst>
          </p:cNvPr>
          <p:cNvCxnSpPr>
            <a:cxnSpLocks/>
          </p:cNvCxnSpPr>
          <p:nvPr/>
        </p:nvCxnSpPr>
        <p:spPr>
          <a:xfrm>
            <a:off x="11121871" y="1554831"/>
            <a:ext cx="0" cy="361315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9" name="椭圆 8">
            <a:extLst>
              <a:ext uri="{FF2B5EF4-FFF2-40B4-BE49-F238E27FC236}">
                <a16:creationId xmlns:a16="http://schemas.microsoft.com/office/drawing/2014/main" xmlns="" id="{29063781-E26A-4C3D-AC63-A356E8BC7234}"/>
              </a:ext>
            </a:extLst>
          </p:cNvPr>
          <p:cNvSpPr/>
          <p:nvPr/>
        </p:nvSpPr>
        <p:spPr>
          <a:xfrm>
            <a:off x="10928750" y="2487730"/>
            <a:ext cx="377825" cy="37782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endParaRPr lang="zh-CN" altLang="en-US"/>
          </a:p>
        </p:txBody>
      </p:sp>
      <p:cxnSp>
        <p:nvCxnSpPr>
          <p:cNvPr id="12" name="直接连接符 11">
            <a:extLst>
              <a:ext uri="{FF2B5EF4-FFF2-40B4-BE49-F238E27FC236}">
                <a16:creationId xmlns:a16="http://schemas.microsoft.com/office/drawing/2014/main" xmlns="" id="{0F178A57-39F8-4A9C-89E9-DA3AA6FB0E69}"/>
              </a:ext>
            </a:extLst>
          </p:cNvPr>
          <p:cNvCxnSpPr>
            <a:cxnSpLocks/>
          </p:cNvCxnSpPr>
          <p:nvPr/>
        </p:nvCxnSpPr>
        <p:spPr>
          <a:xfrm>
            <a:off x="1028176" y="1622425"/>
            <a:ext cx="0" cy="361315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3" name="椭圆 12">
            <a:extLst>
              <a:ext uri="{FF2B5EF4-FFF2-40B4-BE49-F238E27FC236}">
                <a16:creationId xmlns:a16="http://schemas.microsoft.com/office/drawing/2014/main" xmlns="" id="{D78392C0-939B-4D30-B68C-5293D695C9EA}"/>
              </a:ext>
            </a:extLst>
          </p:cNvPr>
          <p:cNvSpPr/>
          <p:nvPr/>
        </p:nvSpPr>
        <p:spPr>
          <a:xfrm>
            <a:off x="811684" y="2472254"/>
            <a:ext cx="377825" cy="37782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endParaRPr lang="zh-CN" altLang="en-US"/>
          </a:p>
        </p:txBody>
      </p:sp>
    </p:spTree>
    <p:extLst>
      <p:ext uri="{BB962C8B-B14F-4D97-AF65-F5344CB8AC3E}">
        <p14:creationId xmlns:p14="http://schemas.microsoft.com/office/powerpoint/2010/main" val="422492125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randombar(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0" end="0"/>
                                            </p:txEl>
                                          </p:spTgt>
                                        </p:tgtEl>
                                        <p:attrNameLst>
                                          <p:attrName>style.visibility</p:attrName>
                                        </p:attrNameLst>
                                      </p:cBhvr>
                                      <p:to>
                                        <p:strVal val="visible"/>
                                      </p:to>
                                    </p:set>
                                    <p:animEffect transition="in" filter="wipe(up)">
                                      <p:cBhvr>
                                        <p:cTn id="22" dur="500"/>
                                        <p:tgtEl>
                                          <p:spTgt spid="3">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1" fill="hold" grpId="0" nodeType="clickEffect">
                                  <p:stCondLst>
                                    <p:cond delay="0"/>
                                  </p:stCondLst>
                                  <p:childTnLst>
                                    <p:set>
                                      <p:cBhvr>
                                        <p:cTn id="26" dur="1" fill="hold">
                                          <p:stCondLst>
                                            <p:cond delay="0"/>
                                          </p:stCondLst>
                                        </p:cTn>
                                        <p:tgtEl>
                                          <p:spTgt spid="3">
                                            <p:txEl>
                                              <p:pRg st="1" end="1"/>
                                            </p:txEl>
                                          </p:spTgt>
                                        </p:tgtEl>
                                        <p:attrNameLst>
                                          <p:attrName>style.visibility</p:attrName>
                                        </p:attrNameLst>
                                      </p:cBhvr>
                                      <p:to>
                                        <p:strVal val="visible"/>
                                      </p:to>
                                    </p:set>
                                    <p:animEffect transition="in" filter="wipe(up)">
                                      <p:cBhvr>
                                        <p:cTn id="27" dur="500"/>
                                        <p:tgtEl>
                                          <p:spTgt spid="3">
                                            <p:txEl>
                                              <p:pRg st="1" end="1"/>
                                            </p:txEl>
                                          </p:spTgt>
                                        </p:tgtEl>
                                      </p:cBhvr>
                                    </p:animEffect>
                                  </p:childTnLst>
                                </p:cTn>
                              </p:par>
                            </p:childTnLst>
                          </p:cTn>
                        </p:par>
                        <p:par>
                          <p:cTn id="28" fill="hold">
                            <p:stCondLst>
                              <p:cond delay="500"/>
                            </p:stCondLst>
                            <p:childTnLst>
                              <p:par>
                                <p:cTn id="29" presetID="22" presetClass="entr" presetSubtype="1" fill="hold"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up)">
                                      <p:cBhvr>
                                        <p:cTn id="31" dur="500"/>
                                        <p:tgtEl>
                                          <p:spTgt spid="8"/>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 calcmode="lin" valueType="num">
                                      <p:cBhvr>
                                        <p:cTn id="34" dur="500" fill="hold"/>
                                        <p:tgtEl>
                                          <p:spTgt spid="9"/>
                                        </p:tgtEl>
                                        <p:attrNameLst>
                                          <p:attrName>ppt_w</p:attrName>
                                        </p:attrNameLst>
                                      </p:cBhvr>
                                      <p:tavLst>
                                        <p:tav tm="0">
                                          <p:val>
                                            <p:fltVal val="0"/>
                                          </p:val>
                                        </p:tav>
                                        <p:tav tm="100000">
                                          <p:val>
                                            <p:strVal val="#ppt_w"/>
                                          </p:val>
                                        </p:tav>
                                      </p:tavLst>
                                    </p:anim>
                                    <p:anim calcmode="lin" valueType="num">
                                      <p:cBhvr>
                                        <p:cTn id="35" dur="500" fill="hold"/>
                                        <p:tgtEl>
                                          <p:spTgt spid="9"/>
                                        </p:tgtEl>
                                        <p:attrNameLst>
                                          <p:attrName>ppt_h</p:attrName>
                                        </p:attrNameLst>
                                      </p:cBhvr>
                                      <p:tavLst>
                                        <p:tav tm="0">
                                          <p:val>
                                            <p:fltVal val="0"/>
                                          </p:val>
                                        </p:tav>
                                        <p:tav tm="100000">
                                          <p:val>
                                            <p:strVal val="#ppt_h"/>
                                          </p:val>
                                        </p:tav>
                                      </p:tavLst>
                                    </p:anim>
                                    <p:animEffect transition="in" filter="fade">
                                      <p:cBhvr>
                                        <p:cTn id="36" dur="500"/>
                                        <p:tgtEl>
                                          <p:spTgt spid="9"/>
                                        </p:tgtEl>
                                      </p:cBhvr>
                                    </p:animEffect>
                                  </p:childTnLst>
                                </p:cTn>
                              </p:par>
                              <p:par>
                                <p:cTn id="37" presetID="22" presetClass="entr" presetSubtype="8" fill="hold"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wipe(left)">
                                      <p:cBhvr>
                                        <p:cTn id="39" dur="500"/>
                                        <p:tgtEl>
                                          <p:spTgt spid="10"/>
                                        </p:tgtEl>
                                      </p:cBhvr>
                                    </p:animEffect>
                                  </p:childTnLst>
                                </p:cTn>
                              </p:par>
                              <p:par>
                                <p:cTn id="40" presetID="22" presetClass="entr" presetSubtype="1" fill="hold"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wipe(up)">
                                      <p:cBhvr>
                                        <p:cTn id="42" dur="500"/>
                                        <p:tgtEl>
                                          <p:spTgt spid="12"/>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Effect transition="in" filter="fade">
                                      <p:cBhvr>
                                        <p:cTn id="47" dur="500"/>
                                        <p:tgtEl>
                                          <p:spTgt spid="13"/>
                                        </p:tgtEl>
                                      </p:cBhvr>
                                    </p:animEffect>
                                  </p:childTnLst>
                                </p:cTn>
                              </p:par>
                              <p:par>
                                <p:cTn id="48" presetID="22" presetClass="entr" presetSubtype="8" fill="hold" nodeType="withEffect">
                                  <p:stCondLst>
                                    <p:cond delay="0"/>
                                  </p:stCondLst>
                                  <p:childTnLst>
                                    <p:set>
                                      <p:cBhvr>
                                        <p:cTn id="49" dur="1" fill="hold">
                                          <p:stCondLst>
                                            <p:cond delay="0"/>
                                          </p:stCondLst>
                                        </p:cTn>
                                        <p:tgtEl>
                                          <p:spTgt spid="11"/>
                                        </p:tgtEl>
                                        <p:attrNameLst>
                                          <p:attrName>style.visibility</p:attrName>
                                        </p:attrNameLst>
                                      </p:cBhvr>
                                      <p:to>
                                        <p:strVal val="visible"/>
                                      </p:to>
                                    </p:set>
                                    <p:animEffect transition="in" filter="wipe(left)">
                                      <p:cBhvr>
                                        <p:cTn id="5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build="p"/>
      <p:bldP spid="4" grpId="0"/>
      <p:bldP spid="9" grpId="0" animBg="1"/>
      <p:bldP spid="13"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A46BC412-F7B8-42BB-9245-6C2A291B8C43}"/>
              </a:ext>
            </a:extLst>
          </p:cNvPr>
          <p:cNvSpPr>
            <a:spLocks noGrp="1"/>
          </p:cNvSpPr>
          <p:nvPr>
            <p:ph type="title"/>
          </p:nvPr>
        </p:nvSpPr>
        <p:spPr>
          <a:xfrm>
            <a:off x="-3474062" y="-111973"/>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核心问题</a:t>
            </a:r>
          </a:p>
        </p:txBody>
      </p:sp>
      <p:sp>
        <p:nvSpPr>
          <p:cNvPr id="3" name="文本占位符 2">
            <a:extLst>
              <a:ext uri="{FF2B5EF4-FFF2-40B4-BE49-F238E27FC236}">
                <a16:creationId xmlns:a16="http://schemas.microsoft.com/office/drawing/2014/main" xmlns="" id="{8612567C-4706-4DD8-A3FD-EBAE621913E5}"/>
              </a:ext>
            </a:extLst>
          </p:cNvPr>
          <p:cNvSpPr>
            <a:spLocks noGrp="1"/>
          </p:cNvSpPr>
          <p:nvPr>
            <p:ph type="body" idx="4294967295"/>
          </p:nvPr>
        </p:nvSpPr>
        <p:spPr>
          <a:xfrm>
            <a:off x="986745" y="2164873"/>
            <a:ext cx="10367055"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同一时间段内全网不止一个节点能计算出随机数，即会有多个节点在网络中广播它们各自打包好的临时区块（都是合法的）。</a:t>
            </a:r>
          </a:p>
          <a:p>
            <a:pPr marR="0" lvl="0" rtl="0">
              <a:lnSpc>
                <a:spcPct val="130000"/>
              </a:lnSpc>
            </a:pPr>
            <a:r>
              <a:rPr lang="zh-CN" altLang="en-US" sz="1800" b="0" i="0" u="none" strike="noStrike" kern="100" baseline="0" dirty="0">
                <a:solidFill>
                  <a:schemeClr val="bg1">
                    <a:lumMod val="95000"/>
                  </a:schemeClr>
                </a:solidFill>
                <a:cs typeface="+mn-ea"/>
                <a:sym typeface="+mn-lt"/>
              </a:rPr>
              <a:t>某一节点若收到多个针对同一前续区块的后续临时区块，则该节点会在本地区块链上建立分支，多个临时区块对应多个分支。该僵局的打破要等到下一个工作量证明被发现，而其中的一条链条被证实为是较长的一条，那么在另一条分支链条上工作的节点将转换阵营，开始在较长的链条上工作。其他分支将会被网络彻底抛弃。</a:t>
            </a:r>
          </a:p>
        </p:txBody>
      </p:sp>
      <p:pic>
        <p:nvPicPr>
          <p:cNvPr id="4" name="图片 3">
            <a:extLst>
              <a:ext uri="{FF2B5EF4-FFF2-40B4-BE49-F238E27FC236}">
                <a16:creationId xmlns:a16="http://schemas.microsoft.com/office/drawing/2014/main" xmlns="" id="{2147CD90-6E5D-4F72-B1E7-E437DEDFF33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60692" y="4340542"/>
            <a:ext cx="6480175" cy="2020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矩形: 圆角 5">
            <a:extLst>
              <a:ext uri="{FF2B5EF4-FFF2-40B4-BE49-F238E27FC236}">
                <a16:creationId xmlns:a16="http://schemas.microsoft.com/office/drawing/2014/main" xmlns="" id="{C3A3AC6C-12E1-4762-B17B-F490CBD117EE}"/>
              </a:ext>
            </a:extLst>
          </p:cNvPr>
          <p:cNvSpPr/>
          <p:nvPr/>
        </p:nvSpPr>
        <p:spPr>
          <a:xfrm>
            <a:off x="1002419" y="1297419"/>
            <a:ext cx="1661495" cy="561272"/>
          </a:xfrm>
          <a:prstGeom prst="roundRect">
            <a:avLst>
              <a:gd name="adj" fmla="val 50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2A13A4E6-42E8-4583-BB47-34E828608CD6}"/>
              </a:ext>
            </a:extLst>
          </p:cNvPr>
          <p:cNvSpPr/>
          <p:nvPr/>
        </p:nvSpPr>
        <p:spPr>
          <a:xfrm>
            <a:off x="1405640" y="1327686"/>
            <a:ext cx="855052" cy="416909"/>
          </a:xfrm>
          <a:prstGeom prst="rect">
            <a:avLst/>
          </a:prstGeom>
        </p:spPr>
        <p:txBody>
          <a:bodyPr wrap="square">
            <a:spAutoFit/>
          </a:bodyPr>
          <a:lstStyle/>
          <a:p>
            <a:pPr lvl="0" algn="ctr">
              <a:lnSpc>
                <a:spcPct val="130000"/>
              </a:lnSpc>
            </a:pPr>
            <a:r>
              <a:rPr lang="zh-CN" altLang="en-US" b="1" kern="100" dirty="0">
                <a:solidFill>
                  <a:srgbClr val="406079"/>
                </a:solidFill>
                <a:cs typeface="+mn-ea"/>
                <a:sym typeface="+mn-lt"/>
              </a:rPr>
              <a:t>分叉</a:t>
            </a:r>
          </a:p>
        </p:txBody>
      </p:sp>
    </p:spTree>
    <p:extLst>
      <p:ext uri="{BB962C8B-B14F-4D97-AF65-F5344CB8AC3E}">
        <p14:creationId xmlns:p14="http://schemas.microsoft.com/office/powerpoint/2010/main" val="993708897"/>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up)">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additive="base">
                                        <p:cTn id="27" dur="500" fill="hold"/>
                                        <p:tgtEl>
                                          <p:spTgt spid="4"/>
                                        </p:tgtEl>
                                        <p:attrNameLst>
                                          <p:attrName>ppt_x</p:attrName>
                                        </p:attrNameLst>
                                      </p:cBhvr>
                                      <p:tavLst>
                                        <p:tav tm="0">
                                          <p:val>
                                            <p:strVal val="#ppt_x"/>
                                          </p:val>
                                        </p:tav>
                                        <p:tav tm="100000">
                                          <p:val>
                                            <p:strVal val="#ppt_x"/>
                                          </p:val>
                                        </p:tav>
                                      </p:tavLst>
                                    </p:anim>
                                    <p:anim calcmode="lin" valueType="num">
                                      <p:cBhvr additive="base">
                                        <p:cTn id="2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6" grpId="0" animBg="1"/>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流程图: 存储数据 4">
            <a:extLst>
              <a:ext uri="{FF2B5EF4-FFF2-40B4-BE49-F238E27FC236}">
                <a16:creationId xmlns:a16="http://schemas.microsoft.com/office/drawing/2014/main" xmlns="" id="{63E20FE2-91C5-4A8D-8AF1-94DA0810DA9F}"/>
              </a:ext>
            </a:extLst>
          </p:cNvPr>
          <p:cNvSpPr/>
          <p:nvPr/>
        </p:nvSpPr>
        <p:spPr>
          <a:xfrm>
            <a:off x="1067649" y="1324236"/>
            <a:ext cx="1661495"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a:extLst>
              <a:ext uri="{FF2B5EF4-FFF2-40B4-BE49-F238E27FC236}">
                <a16:creationId xmlns:a16="http://schemas.microsoft.com/office/drawing/2014/main" xmlns="" id="{2C0AE429-A9C0-4771-B02B-8464C8EB815E}"/>
              </a:ext>
            </a:extLst>
          </p:cNvPr>
          <p:cNvSpPr>
            <a:spLocks noGrp="1"/>
          </p:cNvSpPr>
          <p:nvPr>
            <p:ph type="title"/>
          </p:nvPr>
        </p:nvSpPr>
        <p:spPr>
          <a:xfrm>
            <a:off x="-3472543" y="-123067"/>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核心问题</a:t>
            </a:r>
          </a:p>
        </p:txBody>
      </p:sp>
      <p:sp>
        <p:nvSpPr>
          <p:cNvPr id="3" name="文本占位符 2">
            <a:extLst>
              <a:ext uri="{FF2B5EF4-FFF2-40B4-BE49-F238E27FC236}">
                <a16:creationId xmlns:a16="http://schemas.microsoft.com/office/drawing/2014/main" xmlns="" id="{9D37E34B-80E2-411F-9A49-86651F3FFDEF}"/>
              </a:ext>
            </a:extLst>
          </p:cNvPr>
          <p:cNvSpPr>
            <a:spLocks noGrp="1"/>
          </p:cNvSpPr>
          <p:nvPr>
            <p:ph type="body" idx="4294967295"/>
          </p:nvPr>
        </p:nvSpPr>
        <p:spPr>
          <a:xfrm>
            <a:off x="981447" y="2167296"/>
            <a:ext cx="5270233"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双花，即二重支付，指攻击者几乎同时将同一笔钱用作不同交易。</a:t>
            </a:r>
          </a:p>
          <a:p>
            <a:pPr marR="0" lvl="0" rtl="0">
              <a:lnSpc>
                <a:spcPct val="130000"/>
              </a:lnSpc>
            </a:pPr>
            <a:r>
              <a:rPr lang="zh-CN" altLang="en-US" sz="1800" b="0" i="0" u="none" strike="noStrike" kern="100" baseline="0" dirty="0">
                <a:solidFill>
                  <a:schemeClr val="bg1">
                    <a:lumMod val="95000"/>
                  </a:schemeClr>
                </a:solidFill>
                <a:cs typeface="+mn-ea"/>
                <a:sym typeface="+mn-lt"/>
              </a:rPr>
              <a:t>每当节点在把新收到的交易单加入区块之前，会顺着交易的发起方的公钥向前遍历检查，检查当前交易所用的币是否确实属于当前交易发起方，此检查可遍历到该币的最初诞生点（即产生它的那块区块源）。虽然多份交易单可以任意序的广播，但是它们最终被加入区块时必定呈现一定的顺序。区块之间以</a:t>
            </a:r>
            <a:r>
              <a:rPr lang="en-US" altLang="zh-CN" sz="1800" b="0" i="0" u="none" strike="noStrike" kern="100" baseline="0" dirty="0">
                <a:solidFill>
                  <a:schemeClr val="bg1">
                    <a:lumMod val="95000"/>
                  </a:schemeClr>
                </a:solidFill>
                <a:cs typeface="+mn-ea"/>
                <a:sym typeface="+mn-lt"/>
              </a:rPr>
              <a:t>Hash</a:t>
            </a:r>
            <a:r>
              <a:rPr lang="zh-CN" altLang="en-US" sz="1800" b="0" i="0" u="none" strike="noStrike" kern="100" baseline="0" dirty="0">
                <a:solidFill>
                  <a:schemeClr val="bg1">
                    <a:lumMod val="95000"/>
                  </a:schemeClr>
                </a:solidFill>
                <a:cs typeface="+mn-ea"/>
                <a:sym typeface="+mn-lt"/>
              </a:rPr>
              <a:t>值作为时间戳则区块，这决定了任意一笔交易资金来源都可以被确定的回溯。</a:t>
            </a:r>
          </a:p>
        </p:txBody>
      </p:sp>
      <p:sp>
        <p:nvSpPr>
          <p:cNvPr id="4" name="矩形 3">
            <a:extLst>
              <a:ext uri="{FF2B5EF4-FFF2-40B4-BE49-F238E27FC236}">
                <a16:creationId xmlns:a16="http://schemas.microsoft.com/office/drawing/2014/main" xmlns="" id="{BCB915EF-5A90-4FF0-97F1-A9B41C34B5AC}"/>
              </a:ext>
            </a:extLst>
          </p:cNvPr>
          <p:cNvSpPr/>
          <p:nvPr/>
        </p:nvSpPr>
        <p:spPr>
          <a:xfrm>
            <a:off x="1575230" y="1363840"/>
            <a:ext cx="646331" cy="416909"/>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双花</a:t>
            </a:r>
          </a:p>
        </p:txBody>
      </p:sp>
      <p:cxnSp>
        <p:nvCxnSpPr>
          <p:cNvPr id="8" name="直接连接符 7">
            <a:extLst>
              <a:ext uri="{FF2B5EF4-FFF2-40B4-BE49-F238E27FC236}">
                <a16:creationId xmlns:a16="http://schemas.microsoft.com/office/drawing/2014/main" xmlns="" id="{5A4DC990-4009-480E-8E5F-74CEE30151CF}"/>
              </a:ext>
            </a:extLst>
          </p:cNvPr>
          <p:cNvCxnSpPr>
            <a:cxnSpLocks/>
          </p:cNvCxnSpPr>
          <p:nvPr/>
        </p:nvCxnSpPr>
        <p:spPr>
          <a:xfrm>
            <a:off x="11120533" y="2307188"/>
            <a:ext cx="0" cy="361315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a:extLst>
              <a:ext uri="{FF2B5EF4-FFF2-40B4-BE49-F238E27FC236}">
                <a16:creationId xmlns:a16="http://schemas.microsoft.com/office/drawing/2014/main" xmlns="" id="{E1D42AE4-1B12-4CC7-9D48-F2346D7277CC}"/>
              </a:ext>
            </a:extLst>
          </p:cNvPr>
          <p:cNvCxnSpPr>
            <a:cxnSpLocks/>
          </p:cNvCxnSpPr>
          <p:nvPr/>
        </p:nvCxnSpPr>
        <p:spPr>
          <a:xfrm>
            <a:off x="6135783" y="3429000"/>
            <a:ext cx="4984750"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
        <p:nvSpPr>
          <p:cNvPr id="10" name="椭圆 9">
            <a:extLst>
              <a:ext uri="{FF2B5EF4-FFF2-40B4-BE49-F238E27FC236}">
                <a16:creationId xmlns:a16="http://schemas.microsoft.com/office/drawing/2014/main" xmlns="" id="{B1830333-E34F-46C8-AA61-44A7389D7756}"/>
              </a:ext>
            </a:extLst>
          </p:cNvPr>
          <p:cNvSpPr/>
          <p:nvPr/>
        </p:nvSpPr>
        <p:spPr>
          <a:xfrm>
            <a:off x="10927412" y="3240087"/>
            <a:ext cx="377825" cy="377825"/>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spcBef>
                <a:spcPts val="0"/>
              </a:spcBef>
              <a:spcAft>
                <a:spcPts val="0"/>
              </a:spcAft>
              <a:defRPr/>
            </a:pPr>
            <a:endParaRPr lang="zh-CN" altLang="en-US"/>
          </a:p>
        </p:txBody>
      </p:sp>
      <p:pic>
        <p:nvPicPr>
          <p:cNvPr id="7" name="图片 6">
            <a:extLst>
              <a:ext uri="{FF2B5EF4-FFF2-40B4-BE49-F238E27FC236}">
                <a16:creationId xmlns:a16="http://schemas.microsoft.com/office/drawing/2014/main" xmlns="" id="{94FF0855-239D-4006-87FA-B67D4FDC60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6200000">
            <a:off x="5696075" y="2565805"/>
            <a:ext cx="4495784" cy="2925673"/>
          </a:xfrm>
          <a:prstGeom prst="rect">
            <a:avLst/>
          </a:prstGeom>
        </p:spPr>
      </p:pic>
    </p:spTree>
    <p:extLst>
      <p:ext uri="{BB962C8B-B14F-4D97-AF65-F5344CB8AC3E}">
        <p14:creationId xmlns:p14="http://schemas.microsoft.com/office/powerpoint/2010/main" val="3992234285"/>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fill="hold"/>
                                        <p:tgtEl>
                                          <p:spTgt spid="4"/>
                                        </p:tgtEl>
                                        <p:attrNameLst>
                                          <p:attrName>ppt_x</p:attrName>
                                        </p:attrNameLst>
                                      </p:cBhvr>
                                      <p:tavLst>
                                        <p:tav tm="0">
                                          <p:val>
                                            <p:strVal val="#ppt_x"/>
                                          </p:val>
                                        </p:tav>
                                        <p:tav tm="100000">
                                          <p:val>
                                            <p:strVal val="#ppt_x"/>
                                          </p:val>
                                        </p:tav>
                                      </p:tavLst>
                                    </p:anim>
                                    <p:anim calcmode="lin" valueType="num">
                                      <p:cBhvr additive="base">
                                        <p:cTn id="12"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3">
                                            <p:txEl>
                                              <p:pRg st="1" end="1"/>
                                            </p:txEl>
                                          </p:spTgt>
                                        </p:tgtEl>
                                        <p:attrNameLst>
                                          <p:attrName>style.visibility</p:attrName>
                                        </p:attrNameLst>
                                      </p:cBhvr>
                                      <p:to>
                                        <p:strVal val="visible"/>
                                      </p:to>
                                    </p:set>
                                    <p:animEffect transition="in" filter="wipe(up)">
                                      <p:cBhvr>
                                        <p:cTn id="22" dur="500"/>
                                        <p:tgtEl>
                                          <p:spTgt spid="3">
                                            <p:txEl>
                                              <p:pRg st="1" end="1"/>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6"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1+#ppt_w/2"/>
                                          </p:val>
                                        </p:tav>
                                        <p:tav tm="100000">
                                          <p:val>
                                            <p:strVal val="#ppt_x"/>
                                          </p:val>
                                        </p:tav>
                                      </p:tavLst>
                                    </p:anim>
                                    <p:anim calcmode="lin" valueType="num">
                                      <p:cBhvr additive="base">
                                        <p:cTn id="28" dur="500" fill="hold"/>
                                        <p:tgtEl>
                                          <p:spTgt spid="7"/>
                                        </p:tgtEl>
                                        <p:attrNameLst>
                                          <p:attrName>ppt_y</p:attrName>
                                        </p:attrNameLst>
                                      </p:cBhvr>
                                      <p:tavLst>
                                        <p:tav tm="0">
                                          <p:val>
                                            <p:strVal val="1+#ppt_h/2"/>
                                          </p:val>
                                        </p:tav>
                                        <p:tav tm="100000">
                                          <p:val>
                                            <p:strVal val="#ppt_y"/>
                                          </p:val>
                                        </p:tav>
                                      </p:tavLst>
                                    </p:anim>
                                  </p:childTnLst>
                                </p:cTn>
                              </p:par>
                            </p:childTnLst>
                          </p:cTn>
                        </p:par>
                        <p:par>
                          <p:cTn id="29" fill="hold">
                            <p:stCondLst>
                              <p:cond delay="500"/>
                            </p:stCondLst>
                            <p:childTnLst>
                              <p:par>
                                <p:cTn id="30" presetID="22" presetClass="entr" presetSubtype="1" fill="hold" nodeType="afterEffect">
                                  <p:stCondLst>
                                    <p:cond delay="0"/>
                                  </p:stCondLst>
                                  <p:childTnLst>
                                    <p:set>
                                      <p:cBhvr>
                                        <p:cTn id="31" dur="1" fill="hold">
                                          <p:stCondLst>
                                            <p:cond delay="0"/>
                                          </p:stCondLst>
                                        </p:cTn>
                                        <p:tgtEl>
                                          <p:spTgt spid="8"/>
                                        </p:tgtEl>
                                        <p:attrNameLst>
                                          <p:attrName>style.visibility</p:attrName>
                                        </p:attrNameLst>
                                      </p:cBhvr>
                                      <p:to>
                                        <p:strVal val="visible"/>
                                      </p:to>
                                    </p:set>
                                    <p:animEffect transition="in" filter="wipe(up)">
                                      <p:cBhvr>
                                        <p:cTn id="32" dur="500"/>
                                        <p:tgtEl>
                                          <p:spTgt spid="8"/>
                                        </p:tgtEl>
                                      </p:cBhvr>
                                    </p:animEffect>
                                  </p:childTnLst>
                                </p:cTn>
                              </p:par>
                              <p:par>
                                <p:cTn id="33" presetID="22" presetClass="entr" presetSubtype="8"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par>
                                <p:cTn id="36" presetID="53" presetClass="entr" presetSubtype="16" fill="hold" grpId="0" nodeType="withEffect">
                                  <p:stCondLst>
                                    <p:cond delay="0"/>
                                  </p:stCondLst>
                                  <p:childTnLst>
                                    <p:set>
                                      <p:cBhvr>
                                        <p:cTn id="37" dur="1" fill="hold">
                                          <p:stCondLst>
                                            <p:cond delay="0"/>
                                          </p:stCondLst>
                                        </p:cTn>
                                        <p:tgtEl>
                                          <p:spTgt spid="10"/>
                                        </p:tgtEl>
                                        <p:attrNameLst>
                                          <p:attrName>style.visibility</p:attrName>
                                        </p:attrNameLst>
                                      </p:cBhvr>
                                      <p:to>
                                        <p:strVal val="visible"/>
                                      </p:to>
                                    </p:set>
                                    <p:anim calcmode="lin" valueType="num">
                                      <p:cBhvr>
                                        <p:cTn id="38" dur="500" fill="hold"/>
                                        <p:tgtEl>
                                          <p:spTgt spid="10"/>
                                        </p:tgtEl>
                                        <p:attrNameLst>
                                          <p:attrName>ppt_w</p:attrName>
                                        </p:attrNameLst>
                                      </p:cBhvr>
                                      <p:tavLst>
                                        <p:tav tm="0">
                                          <p:val>
                                            <p:fltVal val="0"/>
                                          </p:val>
                                        </p:tav>
                                        <p:tav tm="100000">
                                          <p:val>
                                            <p:strVal val="#ppt_w"/>
                                          </p:val>
                                        </p:tav>
                                      </p:tavLst>
                                    </p:anim>
                                    <p:anim calcmode="lin" valueType="num">
                                      <p:cBhvr>
                                        <p:cTn id="39" dur="500" fill="hold"/>
                                        <p:tgtEl>
                                          <p:spTgt spid="10"/>
                                        </p:tgtEl>
                                        <p:attrNameLst>
                                          <p:attrName>ppt_h</p:attrName>
                                        </p:attrNameLst>
                                      </p:cBhvr>
                                      <p:tavLst>
                                        <p:tav tm="0">
                                          <p:val>
                                            <p:fltVal val="0"/>
                                          </p:val>
                                        </p:tav>
                                        <p:tav tm="100000">
                                          <p:val>
                                            <p:strVal val="#ppt_h"/>
                                          </p:val>
                                        </p:tav>
                                      </p:tavLst>
                                    </p:anim>
                                    <p:animEffect transition="in" filter="fade">
                                      <p:cBhvr>
                                        <p:cTn id="4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build="p"/>
      <p:bldP spid="4" grpId="0"/>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xmlns="" id="{0B7B2CC9-E838-4339-8870-7DC1BE7F250E}"/>
              </a:ext>
            </a:extLst>
          </p:cNvPr>
          <p:cNvGrpSpPr/>
          <p:nvPr/>
        </p:nvGrpSpPr>
        <p:grpSpPr>
          <a:xfrm>
            <a:off x="344649" y="1718369"/>
            <a:ext cx="7828967" cy="4673803"/>
            <a:chOff x="1395" y="3168"/>
            <a:chExt cx="9032" cy="5392"/>
          </a:xfrm>
        </p:grpSpPr>
        <p:pic>
          <p:nvPicPr>
            <p:cNvPr id="7" name="Picture 11">
              <a:extLst>
                <a:ext uri="{FF2B5EF4-FFF2-40B4-BE49-F238E27FC236}">
                  <a16:creationId xmlns:a16="http://schemas.microsoft.com/office/drawing/2014/main" xmlns="" id="{5EAFC686-69CC-4251-9506-80A6F5594B7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95" y="3168"/>
              <a:ext cx="9032" cy="5392"/>
            </a:xfrm>
            <a:prstGeom prst="rect">
              <a:avLst/>
            </a:prstGeom>
          </p:spPr>
        </p:pic>
        <p:sp>
          <p:nvSpPr>
            <p:cNvPr id="8" name="矩形 7">
              <a:extLst>
                <a:ext uri="{FF2B5EF4-FFF2-40B4-BE49-F238E27FC236}">
                  <a16:creationId xmlns:a16="http://schemas.microsoft.com/office/drawing/2014/main" xmlns="" id="{900B12FB-FF5A-49DB-9174-D0C88DA6A2B7}"/>
                </a:ext>
              </a:extLst>
            </p:cNvPr>
            <p:cNvSpPr/>
            <p:nvPr/>
          </p:nvSpPr>
          <p:spPr>
            <a:xfrm>
              <a:off x="2636" y="3587"/>
              <a:ext cx="6550" cy="4228"/>
            </a:xfrm>
            <a:prstGeom prst="rect">
              <a:avLst/>
            </a:prstGeom>
            <a:blipFill rotWithShape="1">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标题 1">
            <a:extLst>
              <a:ext uri="{FF2B5EF4-FFF2-40B4-BE49-F238E27FC236}">
                <a16:creationId xmlns:a16="http://schemas.microsoft.com/office/drawing/2014/main" xmlns="" id="{BFC629CC-B255-4ECF-8604-C7F2C26C5A0B}"/>
              </a:ext>
            </a:extLst>
          </p:cNvPr>
          <p:cNvSpPr>
            <a:spLocks noGrp="1"/>
          </p:cNvSpPr>
          <p:nvPr>
            <p:ph type="title"/>
          </p:nvPr>
        </p:nvSpPr>
        <p:spPr>
          <a:xfrm>
            <a:off x="-3474307" y="-124030"/>
            <a:ext cx="10515600" cy="1325563"/>
          </a:xfrm>
        </p:spPr>
        <p:txBody>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核心问题</a:t>
            </a:r>
          </a:p>
        </p:txBody>
      </p:sp>
      <p:graphicFrame>
        <p:nvGraphicFramePr>
          <p:cNvPr id="4" name="图示 3">
            <a:extLst>
              <a:ext uri="{FF2B5EF4-FFF2-40B4-BE49-F238E27FC236}">
                <a16:creationId xmlns:a16="http://schemas.microsoft.com/office/drawing/2014/main" xmlns="" id="{D720D463-561E-4C0C-B96F-8F596A476DBF}"/>
              </a:ext>
            </a:extLst>
          </p:cNvPr>
          <p:cNvGraphicFramePr/>
          <p:nvPr>
            <p:extLst>
              <p:ext uri="{D42A27DB-BD31-4B8C-83A1-F6EECF244321}">
                <p14:modId xmlns:p14="http://schemas.microsoft.com/office/powerpoint/2010/main" val="2307108968"/>
              </p:ext>
            </p:extLst>
          </p:nvPr>
        </p:nvGraphicFramePr>
        <p:xfrm>
          <a:off x="3335758" y="1577080"/>
          <a:ext cx="11294881" cy="4673803"/>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extLst>
      <p:ext uri="{BB962C8B-B14F-4D97-AF65-F5344CB8AC3E}">
        <p14:creationId xmlns:p14="http://schemas.microsoft.com/office/powerpoint/2010/main" val="120475426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Scale>
                                      <p:cBhvr>
                                        <p:cTn id="7" dur="5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 dur="500" decel="50000" fill="hold">
                                          <p:stCondLst>
                                            <p:cond delay="0"/>
                                          </p:stCondLst>
                                        </p:cTn>
                                        <p:tgtEl>
                                          <p:spTgt spid="5"/>
                                        </p:tgtEl>
                                        <p:attrNameLst>
                                          <p:attrName>ppt_x</p:attrName>
                                          <p:attrName>ppt_y</p:attrName>
                                        </p:attrNameLst>
                                      </p:cBhvr>
                                    </p:animMotion>
                                    <p:animEffect transition="in" filter="fade">
                                      <p:cBhvr>
                                        <p:cTn id="9" dur="500"/>
                                        <p:tgtEl>
                                          <p:spTgt spid="5"/>
                                        </p:tgtEl>
                                      </p:cBhvr>
                                    </p:animEffect>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
                                            <p:graphicEl>
                                              <a:dgm id="{B7BD9ECF-AEE8-40BF-8AE6-ED6DFD23E5D3}"/>
                                            </p:graphicEl>
                                          </p:spTgt>
                                        </p:tgtEl>
                                        <p:attrNameLst>
                                          <p:attrName>style.visibility</p:attrName>
                                        </p:attrNameLst>
                                      </p:cBhvr>
                                      <p:to>
                                        <p:strVal val="visible"/>
                                      </p:to>
                                    </p:set>
                                    <p:animEffect transition="in" filter="fade">
                                      <p:cBhvr>
                                        <p:cTn id="14" dur="1000"/>
                                        <p:tgtEl>
                                          <p:spTgt spid="4">
                                            <p:graphicEl>
                                              <a:dgm id="{B7BD9ECF-AEE8-40BF-8AE6-ED6DFD23E5D3}"/>
                                            </p:graphicEl>
                                          </p:spTgt>
                                        </p:tgtEl>
                                      </p:cBhvr>
                                    </p:animEffect>
                                    <p:anim calcmode="lin" valueType="num">
                                      <p:cBhvr>
                                        <p:cTn id="15" dur="1000" fill="hold"/>
                                        <p:tgtEl>
                                          <p:spTgt spid="4">
                                            <p:graphicEl>
                                              <a:dgm id="{B7BD9ECF-AEE8-40BF-8AE6-ED6DFD23E5D3}"/>
                                            </p:graphicEl>
                                          </p:spTgt>
                                        </p:tgtEl>
                                        <p:attrNameLst>
                                          <p:attrName>ppt_x</p:attrName>
                                        </p:attrNameLst>
                                      </p:cBhvr>
                                      <p:tavLst>
                                        <p:tav tm="0">
                                          <p:val>
                                            <p:strVal val="#ppt_x"/>
                                          </p:val>
                                        </p:tav>
                                        <p:tav tm="100000">
                                          <p:val>
                                            <p:strVal val="#ppt_x"/>
                                          </p:val>
                                        </p:tav>
                                      </p:tavLst>
                                    </p:anim>
                                    <p:anim calcmode="lin" valueType="num">
                                      <p:cBhvr>
                                        <p:cTn id="16" dur="1000" fill="hold"/>
                                        <p:tgtEl>
                                          <p:spTgt spid="4">
                                            <p:graphicEl>
                                              <a:dgm id="{B7BD9ECF-AEE8-40BF-8AE6-ED6DFD23E5D3}"/>
                                            </p:graphicEl>
                                          </p:spTgt>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4">
                                            <p:graphicEl>
                                              <a:dgm id="{84712403-7441-420C-B2C5-88C40B5BD6D4}"/>
                                            </p:graphicEl>
                                          </p:spTgt>
                                        </p:tgtEl>
                                        <p:attrNameLst>
                                          <p:attrName>style.visibility</p:attrName>
                                        </p:attrNameLst>
                                      </p:cBhvr>
                                      <p:to>
                                        <p:strVal val="visible"/>
                                      </p:to>
                                    </p:set>
                                    <p:animEffect transition="in" filter="fade">
                                      <p:cBhvr>
                                        <p:cTn id="19" dur="1000"/>
                                        <p:tgtEl>
                                          <p:spTgt spid="4">
                                            <p:graphicEl>
                                              <a:dgm id="{84712403-7441-420C-B2C5-88C40B5BD6D4}"/>
                                            </p:graphicEl>
                                          </p:spTgt>
                                        </p:tgtEl>
                                      </p:cBhvr>
                                    </p:animEffect>
                                    <p:anim calcmode="lin" valueType="num">
                                      <p:cBhvr>
                                        <p:cTn id="20" dur="1000" fill="hold"/>
                                        <p:tgtEl>
                                          <p:spTgt spid="4">
                                            <p:graphicEl>
                                              <a:dgm id="{84712403-7441-420C-B2C5-88C40B5BD6D4}"/>
                                            </p:graphicEl>
                                          </p:spTgt>
                                        </p:tgtEl>
                                        <p:attrNameLst>
                                          <p:attrName>ppt_x</p:attrName>
                                        </p:attrNameLst>
                                      </p:cBhvr>
                                      <p:tavLst>
                                        <p:tav tm="0">
                                          <p:val>
                                            <p:strVal val="#ppt_x"/>
                                          </p:val>
                                        </p:tav>
                                        <p:tav tm="100000">
                                          <p:val>
                                            <p:strVal val="#ppt_x"/>
                                          </p:val>
                                        </p:tav>
                                      </p:tavLst>
                                    </p:anim>
                                    <p:anim calcmode="lin" valueType="num">
                                      <p:cBhvr>
                                        <p:cTn id="21" dur="1000" fill="hold"/>
                                        <p:tgtEl>
                                          <p:spTgt spid="4">
                                            <p:graphicEl>
                                              <a:dgm id="{84712403-7441-420C-B2C5-88C40B5BD6D4}"/>
                                            </p:graphicEl>
                                          </p:spTgt>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42" presetClass="entr" presetSubtype="0" fill="hold" grpId="0" nodeType="clickEffect">
                                  <p:stCondLst>
                                    <p:cond delay="0"/>
                                  </p:stCondLst>
                                  <p:childTnLst>
                                    <p:set>
                                      <p:cBhvr>
                                        <p:cTn id="25" dur="1" fill="hold">
                                          <p:stCondLst>
                                            <p:cond delay="0"/>
                                          </p:stCondLst>
                                        </p:cTn>
                                        <p:tgtEl>
                                          <p:spTgt spid="4">
                                            <p:graphicEl>
                                              <a:dgm id="{F5DAF67D-F52D-4C85-BB4C-09F59C57D30D}"/>
                                            </p:graphicEl>
                                          </p:spTgt>
                                        </p:tgtEl>
                                        <p:attrNameLst>
                                          <p:attrName>style.visibility</p:attrName>
                                        </p:attrNameLst>
                                      </p:cBhvr>
                                      <p:to>
                                        <p:strVal val="visible"/>
                                      </p:to>
                                    </p:set>
                                    <p:animEffect transition="in" filter="fade">
                                      <p:cBhvr>
                                        <p:cTn id="26" dur="1000"/>
                                        <p:tgtEl>
                                          <p:spTgt spid="4">
                                            <p:graphicEl>
                                              <a:dgm id="{F5DAF67D-F52D-4C85-BB4C-09F59C57D30D}"/>
                                            </p:graphicEl>
                                          </p:spTgt>
                                        </p:tgtEl>
                                      </p:cBhvr>
                                    </p:animEffect>
                                    <p:anim calcmode="lin" valueType="num">
                                      <p:cBhvr>
                                        <p:cTn id="27" dur="1000" fill="hold"/>
                                        <p:tgtEl>
                                          <p:spTgt spid="4">
                                            <p:graphicEl>
                                              <a:dgm id="{F5DAF67D-F52D-4C85-BB4C-09F59C57D30D}"/>
                                            </p:graphicEl>
                                          </p:spTgt>
                                        </p:tgtEl>
                                        <p:attrNameLst>
                                          <p:attrName>ppt_x</p:attrName>
                                        </p:attrNameLst>
                                      </p:cBhvr>
                                      <p:tavLst>
                                        <p:tav tm="0">
                                          <p:val>
                                            <p:strVal val="#ppt_x"/>
                                          </p:val>
                                        </p:tav>
                                        <p:tav tm="100000">
                                          <p:val>
                                            <p:strVal val="#ppt_x"/>
                                          </p:val>
                                        </p:tav>
                                      </p:tavLst>
                                    </p:anim>
                                    <p:anim calcmode="lin" valueType="num">
                                      <p:cBhvr>
                                        <p:cTn id="28" dur="1000" fill="hold"/>
                                        <p:tgtEl>
                                          <p:spTgt spid="4">
                                            <p:graphicEl>
                                              <a:dgm id="{F5DAF67D-F52D-4C85-BB4C-09F59C57D30D}"/>
                                            </p:graphicEl>
                                          </p:spTgt>
                                        </p:tgtEl>
                                        <p:attrNameLst>
                                          <p:attrName>ppt_y</p:attrName>
                                        </p:attrNameLst>
                                      </p:cBhvr>
                                      <p:tavLst>
                                        <p:tav tm="0">
                                          <p:val>
                                            <p:strVal val="#ppt_y+.1"/>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4">
                                            <p:graphicEl>
                                              <a:dgm id="{AFB668E2-6CF4-4831-9A1B-33335B920F78}"/>
                                            </p:graphicEl>
                                          </p:spTgt>
                                        </p:tgtEl>
                                        <p:attrNameLst>
                                          <p:attrName>style.visibility</p:attrName>
                                        </p:attrNameLst>
                                      </p:cBhvr>
                                      <p:to>
                                        <p:strVal val="visible"/>
                                      </p:to>
                                    </p:set>
                                    <p:animEffect transition="in" filter="fade">
                                      <p:cBhvr>
                                        <p:cTn id="33" dur="1000"/>
                                        <p:tgtEl>
                                          <p:spTgt spid="4">
                                            <p:graphicEl>
                                              <a:dgm id="{AFB668E2-6CF4-4831-9A1B-33335B920F78}"/>
                                            </p:graphicEl>
                                          </p:spTgt>
                                        </p:tgtEl>
                                      </p:cBhvr>
                                    </p:animEffect>
                                    <p:anim calcmode="lin" valueType="num">
                                      <p:cBhvr>
                                        <p:cTn id="34" dur="1000" fill="hold"/>
                                        <p:tgtEl>
                                          <p:spTgt spid="4">
                                            <p:graphicEl>
                                              <a:dgm id="{AFB668E2-6CF4-4831-9A1B-33335B920F78}"/>
                                            </p:graphicEl>
                                          </p:spTgt>
                                        </p:tgtEl>
                                        <p:attrNameLst>
                                          <p:attrName>ppt_x</p:attrName>
                                        </p:attrNameLst>
                                      </p:cBhvr>
                                      <p:tavLst>
                                        <p:tav tm="0">
                                          <p:val>
                                            <p:strVal val="#ppt_x"/>
                                          </p:val>
                                        </p:tav>
                                        <p:tav tm="100000">
                                          <p:val>
                                            <p:strVal val="#ppt_x"/>
                                          </p:val>
                                        </p:tav>
                                      </p:tavLst>
                                    </p:anim>
                                    <p:anim calcmode="lin" valueType="num">
                                      <p:cBhvr>
                                        <p:cTn id="35" dur="1000" fill="hold"/>
                                        <p:tgtEl>
                                          <p:spTgt spid="4">
                                            <p:graphicEl>
                                              <a:dgm id="{AFB668E2-6CF4-4831-9A1B-33335B920F78}"/>
                                            </p:graphicEl>
                                          </p:spTgt>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4">
                                            <p:graphicEl>
                                              <a:dgm id="{42DBC3BC-0DB4-4092-AEB6-1F5525F1E466}"/>
                                            </p:graphicEl>
                                          </p:spTgt>
                                        </p:tgtEl>
                                        <p:attrNameLst>
                                          <p:attrName>style.visibility</p:attrName>
                                        </p:attrNameLst>
                                      </p:cBhvr>
                                      <p:to>
                                        <p:strVal val="visible"/>
                                      </p:to>
                                    </p:set>
                                    <p:animEffect transition="in" filter="fade">
                                      <p:cBhvr>
                                        <p:cTn id="40" dur="1000"/>
                                        <p:tgtEl>
                                          <p:spTgt spid="4">
                                            <p:graphicEl>
                                              <a:dgm id="{42DBC3BC-0DB4-4092-AEB6-1F5525F1E466}"/>
                                            </p:graphicEl>
                                          </p:spTgt>
                                        </p:tgtEl>
                                      </p:cBhvr>
                                    </p:animEffect>
                                    <p:anim calcmode="lin" valueType="num">
                                      <p:cBhvr>
                                        <p:cTn id="41" dur="1000" fill="hold"/>
                                        <p:tgtEl>
                                          <p:spTgt spid="4">
                                            <p:graphicEl>
                                              <a:dgm id="{42DBC3BC-0DB4-4092-AEB6-1F5525F1E466}"/>
                                            </p:graphicEl>
                                          </p:spTgt>
                                        </p:tgtEl>
                                        <p:attrNameLst>
                                          <p:attrName>ppt_x</p:attrName>
                                        </p:attrNameLst>
                                      </p:cBhvr>
                                      <p:tavLst>
                                        <p:tav tm="0">
                                          <p:val>
                                            <p:strVal val="#ppt_x"/>
                                          </p:val>
                                        </p:tav>
                                        <p:tav tm="100000">
                                          <p:val>
                                            <p:strVal val="#ppt_x"/>
                                          </p:val>
                                        </p:tav>
                                      </p:tavLst>
                                    </p:anim>
                                    <p:anim calcmode="lin" valueType="num">
                                      <p:cBhvr>
                                        <p:cTn id="42" dur="1000" fill="hold"/>
                                        <p:tgtEl>
                                          <p:spTgt spid="4">
                                            <p:graphicEl>
                                              <a:dgm id="{42DBC3BC-0DB4-4092-AEB6-1F5525F1E466}"/>
                                            </p:graphicEl>
                                          </p:spTgt>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4">
                                            <p:graphicEl>
                                              <a:dgm id="{C4D146A2-F8E0-4FFF-8DF8-B3B2D98E137A}"/>
                                            </p:graphicEl>
                                          </p:spTgt>
                                        </p:tgtEl>
                                        <p:attrNameLst>
                                          <p:attrName>style.visibility</p:attrName>
                                        </p:attrNameLst>
                                      </p:cBhvr>
                                      <p:to>
                                        <p:strVal val="visible"/>
                                      </p:to>
                                    </p:set>
                                    <p:animEffect transition="in" filter="fade">
                                      <p:cBhvr>
                                        <p:cTn id="47" dur="1000"/>
                                        <p:tgtEl>
                                          <p:spTgt spid="4">
                                            <p:graphicEl>
                                              <a:dgm id="{C4D146A2-F8E0-4FFF-8DF8-B3B2D98E137A}"/>
                                            </p:graphicEl>
                                          </p:spTgt>
                                        </p:tgtEl>
                                      </p:cBhvr>
                                    </p:animEffect>
                                    <p:anim calcmode="lin" valueType="num">
                                      <p:cBhvr>
                                        <p:cTn id="48" dur="1000" fill="hold"/>
                                        <p:tgtEl>
                                          <p:spTgt spid="4">
                                            <p:graphicEl>
                                              <a:dgm id="{C4D146A2-F8E0-4FFF-8DF8-B3B2D98E137A}"/>
                                            </p:graphicEl>
                                          </p:spTgt>
                                        </p:tgtEl>
                                        <p:attrNameLst>
                                          <p:attrName>ppt_x</p:attrName>
                                        </p:attrNameLst>
                                      </p:cBhvr>
                                      <p:tavLst>
                                        <p:tav tm="0">
                                          <p:val>
                                            <p:strVal val="#ppt_x"/>
                                          </p:val>
                                        </p:tav>
                                        <p:tav tm="100000">
                                          <p:val>
                                            <p:strVal val="#ppt_x"/>
                                          </p:val>
                                        </p:tav>
                                      </p:tavLst>
                                    </p:anim>
                                    <p:anim calcmode="lin" valueType="num">
                                      <p:cBhvr>
                                        <p:cTn id="49" dur="1000" fill="hold"/>
                                        <p:tgtEl>
                                          <p:spTgt spid="4">
                                            <p:graphicEl>
                                              <a:dgm id="{C4D146A2-F8E0-4FFF-8DF8-B3B2D98E137A}"/>
                                            </p:graphic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Sub>
          <a:bldDgm bld="one"/>
        </p:bldSub>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4098575" y="3392488"/>
            <a:ext cx="4095399" cy="1323975"/>
          </a:xfrm>
        </p:spPr>
        <p:txBody>
          <a:bodyPr>
            <a:noAutofit/>
          </a:bodyPr>
          <a:lstStyle/>
          <a:p>
            <a:pPr marR="0" algn="dist">
              <a:lnSpc>
                <a:spcPct val="130000"/>
              </a:lnSpc>
            </a:pPr>
            <a:r>
              <a:rPr lang="zh-CN" altLang="en-US" sz="6000" kern="2200" dirty="0">
                <a:solidFill>
                  <a:schemeClr val="bg1">
                    <a:lumMod val="95000"/>
                  </a:schemeClr>
                </a:solidFill>
                <a:cs typeface="+mn-ea"/>
                <a:sym typeface="+mn-lt"/>
              </a:rPr>
              <a:t>区块链简介</a:t>
            </a:r>
          </a:p>
        </p:txBody>
      </p:sp>
      <p:sp>
        <p:nvSpPr>
          <p:cNvPr id="4" name="文本框 3">
            <a:extLst>
              <a:ext uri="{FF2B5EF4-FFF2-40B4-BE49-F238E27FC236}">
                <a16:creationId xmlns:a16="http://schemas.microsoft.com/office/drawing/2014/main" xmlns="" id="{23FF2A52-95DD-40C5-A8A4-4D2822AEC048}"/>
              </a:ext>
            </a:extLst>
          </p:cNvPr>
          <p:cNvSpPr txBox="1"/>
          <p:nvPr/>
        </p:nvSpPr>
        <p:spPr>
          <a:xfrm>
            <a:off x="5201393" y="1876302"/>
            <a:ext cx="2992581" cy="1862048"/>
          </a:xfrm>
          <a:prstGeom prst="rect">
            <a:avLst/>
          </a:prstGeom>
          <a:noFill/>
        </p:spPr>
        <p:txBody>
          <a:bodyPr wrap="square" rtlCol="0">
            <a:spAutoFit/>
          </a:bodyPr>
          <a:lstStyle/>
          <a:p>
            <a:r>
              <a:rPr lang="en-US" altLang="zh-CN" sz="11500" dirty="0">
                <a:solidFill>
                  <a:schemeClr val="bg1"/>
                </a:solidFill>
              </a:rPr>
              <a:t>01</a:t>
            </a:r>
            <a:endParaRPr lang="zh-CN" altLang="en-US" sz="11500" dirty="0">
              <a:solidFill>
                <a:schemeClr val="bg1"/>
              </a:solidFill>
            </a:endParaRPr>
          </a:p>
        </p:txBody>
      </p:sp>
    </p:spTree>
    <p:extLst>
      <p:ext uri="{BB962C8B-B14F-4D97-AF65-F5344CB8AC3E}">
        <p14:creationId xmlns:p14="http://schemas.microsoft.com/office/powerpoint/2010/main" val="675352386"/>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3538538" y="3429000"/>
            <a:ext cx="5257800" cy="1325563"/>
          </a:xfrm>
        </p:spPr>
        <p:txBody>
          <a:bodyPr>
            <a:normAutofit/>
          </a:bodyPr>
          <a:lstStyle/>
          <a:p>
            <a:pPr algn="dist">
              <a:lnSpc>
                <a:spcPct val="130000"/>
              </a:lnSpc>
            </a:pPr>
            <a:r>
              <a:rPr lang="zh-CN" altLang="en-US" sz="6000" b="0" kern="2200" dirty="0">
                <a:solidFill>
                  <a:schemeClr val="bg1">
                    <a:lumMod val="95000"/>
                  </a:schemeClr>
                </a:solidFill>
                <a:cs typeface="+mn-ea"/>
                <a:sym typeface="+mn-lt"/>
              </a:rPr>
              <a:t>前景展望</a:t>
            </a:r>
            <a:endParaRPr lang="zh-CN" altLang="en-US" sz="6000" b="0" i="0" u="none" strike="noStrike" kern="2200" baseline="0" dirty="0">
              <a:solidFill>
                <a:schemeClr val="bg1">
                  <a:lumMod val="95000"/>
                </a:schemeClr>
              </a:solidFill>
              <a:latin typeface="+mn-lt"/>
              <a:ea typeface="+mn-ea"/>
              <a:cs typeface="+mn-ea"/>
              <a:sym typeface="+mn-lt"/>
            </a:endParaRPr>
          </a:p>
        </p:txBody>
      </p:sp>
      <p:sp>
        <p:nvSpPr>
          <p:cNvPr id="4" name="文本框 3">
            <a:extLst>
              <a:ext uri="{FF2B5EF4-FFF2-40B4-BE49-F238E27FC236}">
                <a16:creationId xmlns:a16="http://schemas.microsoft.com/office/drawing/2014/main" xmlns="" id="{91327AC0-569B-40C3-AF62-56DBEC9974EA}"/>
              </a:ext>
            </a:extLst>
          </p:cNvPr>
          <p:cNvSpPr txBox="1"/>
          <p:nvPr/>
        </p:nvSpPr>
        <p:spPr>
          <a:xfrm>
            <a:off x="5213268" y="1889458"/>
            <a:ext cx="2992581" cy="1862048"/>
          </a:xfrm>
          <a:prstGeom prst="rect">
            <a:avLst/>
          </a:prstGeom>
          <a:noFill/>
        </p:spPr>
        <p:txBody>
          <a:bodyPr wrap="square" rtlCol="0">
            <a:spAutoFit/>
          </a:bodyPr>
          <a:lstStyle/>
          <a:p>
            <a:r>
              <a:rPr lang="en-US" altLang="zh-CN" sz="11500" dirty="0">
                <a:solidFill>
                  <a:schemeClr val="bg1"/>
                </a:solidFill>
              </a:rPr>
              <a:t>06</a:t>
            </a:r>
            <a:endParaRPr lang="zh-CN" altLang="en-US" sz="11500" dirty="0">
              <a:solidFill>
                <a:schemeClr val="bg1"/>
              </a:solidFill>
            </a:endParaRPr>
          </a:p>
        </p:txBody>
      </p:sp>
    </p:spTree>
    <p:extLst>
      <p:ext uri="{BB962C8B-B14F-4D97-AF65-F5344CB8AC3E}">
        <p14:creationId xmlns:p14="http://schemas.microsoft.com/office/powerpoint/2010/main" val="67751182"/>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4CDB40E-4F2C-4455-8F04-344339C1E2D1}"/>
              </a:ext>
            </a:extLst>
          </p:cNvPr>
          <p:cNvSpPr>
            <a:spLocks noGrp="1"/>
          </p:cNvSpPr>
          <p:nvPr>
            <p:ph type="title"/>
          </p:nvPr>
        </p:nvSpPr>
        <p:spPr>
          <a:xfrm>
            <a:off x="-3525132" y="-121211"/>
            <a:ext cx="10515600" cy="1325563"/>
          </a:xfrm>
        </p:spPr>
        <p:txBody>
          <a:bodyPr>
            <a:normAutofit/>
          </a:bodyPr>
          <a:lstStyle/>
          <a:p>
            <a:pPr marR="0" algn="ctr" rtl="0">
              <a:lnSpc>
                <a:spcPct val="130000"/>
              </a:lnSpc>
            </a:pPr>
            <a:r>
              <a:rPr lang="en-US" altLang="zh-CN" sz="2800" b="0" i="0" u="none" strike="noStrike" kern="2200" baseline="0" dirty="0">
                <a:solidFill>
                  <a:schemeClr val="bg1">
                    <a:lumMod val="95000"/>
                  </a:schemeClr>
                </a:solidFill>
                <a:latin typeface="+mn-lt"/>
                <a:ea typeface="+mn-ea"/>
                <a:cs typeface="+mn-ea"/>
                <a:sym typeface="+mn-lt"/>
              </a:rPr>
              <a:t> </a:t>
            </a:r>
            <a:r>
              <a:rPr lang="zh-CN" altLang="en-US" sz="2800" b="1" i="0" u="none" strike="noStrike" kern="2200" baseline="0" dirty="0">
                <a:solidFill>
                  <a:schemeClr val="bg1">
                    <a:lumMod val="95000"/>
                  </a:schemeClr>
                </a:solidFill>
                <a:latin typeface="+mn-lt"/>
                <a:ea typeface="+mn-ea"/>
                <a:cs typeface="+mn-ea"/>
                <a:sym typeface="+mn-lt"/>
              </a:rPr>
              <a:t>前景展望</a:t>
            </a:r>
          </a:p>
        </p:txBody>
      </p:sp>
      <p:sp>
        <p:nvSpPr>
          <p:cNvPr id="3" name="文本占位符 2">
            <a:extLst>
              <a:ext uri="{FF2B5EF4-FFF2-40B4-BE49-F238E27FC236}">
                <a16:creationId xmlns:a16="http://schemas.microsoft.com/office/drawing/2014/main" xmlns="" id="{BB567BB3-8F8D-45D8-9E27-CE55CEF02A37}"/>
              </a:ext>
            </a:extLst>
          </p:cNvPr>
          <p:cNvSpPr>
            <a:spLocks noGrp="1"/>
          </p:cNvSpPr>
          <p:nvPr>
            <p:ph type="body" idx="4294967295"/>
          </p:nvPr>
        </p:nvSpPr>
        <p:spPr>
          <a:xfrm>
            <a:off x="1053069" y="2938848"/>
            <a:ext cx="10393788" cy="4351338"/>
          </a:xfrm>
        </p:spPr>
        <p:txBody>
          <a:bodyPr>
            <a:normAutofit/>
          </a:bodyPr>
          <a:lstStyle/>
          <a:p>
            <a:pPr marR="0" lvl="0" rtl="0">
              <a:lnSpc>
                <a:spcPct val="130000"/>
              </a:lnSpc>
            </a:pPr>
            <a:r>
              <a:rPr lang="zh-CN" altLang="en-US" sz="1800" b="0" i="0" u="none" strike="noStrike" kern="100" baseline="0" dirty="0">
                <a:solidFill>
                  <a:schemeClr val="bg1">
                    <a:lumMod val="95000"/>
                  </a:schemeClr>
                </a:solidFill>
                <a:cs typeface="+mn-ea"/>
                <a:sym typeface="+mn-lt"/>
              </a:rPr>
              <a:t>金融、 医疗、公证、通信、供应链、域名、投票等领域都开始意识到区块链的重要性并开始尝试将技术与现实社会对接。</a:t>
            </a:r>
            <a:endParaRPr lang="en-US" altLang="zh-CN" sz="1800" b="0" i="0" u="none" strike="noStrike" kern="100" baseline="0" dirty="0">
              <a:solidFill>
                <a:schemeClr val="bg1">
                  <a:lumMod val="95000"/>
                </a:schemeClr>
              </a:solidFill>
              <a:cs typeface="+mn-ea"/>
              <a:sym typeface="+mn-lt"/>
            </a:endParaRPr>
          </a:p>
          <a:p>
            <a:pPr marR="0" lvl="0" rtl="0">
              <a:lnSpc>
                <a:spcPct val="130000"/>
              </a:lnSpc>
            </a:pPr>
            <a:endParaRPr lang="zh-CN" altLang="en-US" sz="1800" b="0" i="0" u="none" strike="noStrike" kern="100" baseline="0" dirty="0">
              <a:solidFill>
                <a:schemeClr val="bg1">
                  <a:lumMod val="95000"/>
                </a:schemeClr>
              </a:solidFill>
              <a:cs typeface="+mn-ea"/>
              <a:sym typeface="+mn-lt"/>
            </a:endParaRPr>
          </a:p>
          <a:p>
            <a:pPr marR="0" lvl="0" rtl="0">
              <a:lnSpc>
                <a:spcPct val="130000"/>
              </a:lnSpc>
            </a:pPr>
            <a:r>
              <a:rPr lang="zh-CN" altLang="en-US" sz="1800" b="0" i="0" u="none" strike="noStrike" kern="100" baseline="0" dirty="0">
                <a:solidFill>
                  <a:schemeClr val="bg1">
                    <a:lumMod val="95000"/>
                  </a:schemeClr>
                </a:solidFill>
                <a:cs typeface="+mn-ea"/>
                <a:sym typeface="+mn-lt"/>
              </a:rPr>
              <a:t>区块链的投资资金供给逐步上升， 风投的投资热情也不断高涨，投资密度越来越大，供给端的资金供给有望推动技术的进一步发展。</a:t>
            </a:r>
            <a:endParaRPr lang="en-US" altLang="zh-CN" sz="1800" b="0" i="0" u="none" strike="noStrike" kern="100" baseline="0" dirty="0">
              <a:solidFill>
                <a:schemeClr val="bg1">
                  <a:lumMod val="95000"/>
                </a:schemeClr>
              </a:solidFill>
              <a:cs typeface="+mn-ea"/>
              <a:sym typeface="+mn-lt"/>
            </a:endParaRPr>
          </a:p>
          <a:p>
            <a:pPr marR="0" lvl="0" rtl="0">
              <a:lnSpc>
                <a:spcPct val="130000"/>
              </a:lnSpc>
            </a:pPr>
            <a:endParaRPr lang="zh-CN" altLang="en-US" sz="1800" b="0" i="0" u="none" strike="noStrike" kern="100" baseline="0" dirty="0">
              <a:solidFill>
                <a:schemeClr val="bg1">
                  <a:lumMod val="95000"/>
                </a:schemeClr>
              </a:solidFill>
              <a:cs typeface="+mn-ea"/>
              <a:sym typeface="+mn-lt"/>
            </a:endParaRPr>
          </a:p>
          <a:p>
            <a:pPr marR="0" lvl="0" rtl="0">
              <a:lnSpc>
                <a:spcPct val="130000"/>
              </a:lnSpc>
            </a:pPr>
            <a:r>
              <a:rPr lang="zh-CN" altLang="en-US" sz="1800" b="0" i="0" u="none" strike="noStrike" kern="100" baseline="0" dirty="0">
                <a:solidFill>
                  <a:schemeClr val="bg1">
                    <a:lumMod val="95000"/>
                  </a:schemeClr>
                </a:solidFill>
                <a:cs typeface="+mn-ea"/>
                <a:sym typeface="+mn-lt"/>
              </a:rPr>
              <a:t>区块链能成为一种市场工具，帮助社会削减平台成本，让中间机构成为过去；区块链将促使公司现有业务模式重心的转移，有望加速公司的发展。</a:t>
            </a:r>
          </a:p>
        </p:txBody>
      </p:sp>
      <p:sp>
        <p:nvSpPr>
          <p:cNvPr id="4" name="矩形 3">
            <a:extLst>
              <a:ext uri="{FF2B5EF4-FFF2-40B4-BE49-F238E27FC236}">
                <a16:creationId xmlns:a16="http://schemas.microsoft.com/office/drawing/2014/main" xmlns="" id="{54805A59-F9A6-44B1-903E-C604B1AF8940}"/>
              </a:ext>
            </a:extLst>
          </p:cNvPr>
          <p:cNvSpPr/>
          <p:nvPr/>
        </p:nvSpPr>
        <p:spPr>
          <a:xfrm>
            <a:off x="1029235" y="1329798"/>
            <a:ext cx="10271976" cy="812530"/>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从 </a:t>
            </a:r>
            <a:r>
              <a:rPr lang="en-US" altLang="zh-CN" kern="100" dirty="0">
                <a:solidFill>
                  <a:schemeClr val="bg1"/>
                </a:solidFill>
                <a:cs typeface="+mn-ea"/>
                <a:sym typeface="+mn-lt"/>
              </a:rPr>
              <a:t>2008</a:t>
            </a:r>
            <a:r>
              <a:rPr lang="zh-CN" altLang="en-US" kern="100" dirty="0">
                <a:solidFill>
                  <a:schemeClr val="bg1"/>
                </a:solidFill>
                <a:cs typeface="+mn-ea"/>
                <a:sym typeface="+mn-lt"/>
              </a:rPr>
              <a:t>年的比特币开始，区块链经历了可编程货币、可编程金融与可编程社会三大应用时代，其应用范围逐步扩展到社会生活的方方面面。</a:t>
            </a:r>
          </a:p>
        </p:txBody>
      </p:sp>
      <p:grpSp>
        <p:nvGrpSpPr>
          <p:cNvPr id="11" name="组合 10">
            <a:extLst>
              <a:ext uri="{FF2B5EF4-FFF2-40B4-BE49-F238E27FC236}">
                <a16:creationId xmlns:a16="http://schemas.microsoft.com/office/drawing/2014/main" xmlns="" id="{D909BD3B-F634-49E1-8113-DD17834F147A}"/>
              </a:ext>
            </a:extLst>
          </p:cNvPr>
          <p:cNvGrpSpPr/>
          <p:nvPr/>
        </p:nvGrpSpPr>
        <p:grpSpPr>
          <a:xfrm>
            <a:off x="1053069" y="2311121"/>
            <a:ext cx="2203362" cy="486965"/>
            <a:chOff x="1053069" y="2451883"/>
            <a:chExt cx="2203362" cy="486964"/>
          </a:xfrm>
          <a:solidFill>
            <a:schemeClr val="bg1">
              <a:lumMod val="95000"/>
            </a:schemeClr>
          </a:solidFill>
        </p:grpSpPr>
        <p:sp>
          <p:nvSpPr>
            <p:cNvPr id="10" name="矩形: 圆角 9">
              <a:extLst>
                <a:ext uri="{FF2B5EF4-FFF2-40B4-BE49-F238E27FC236}">
                  <a16:creationId xmlns:a16="http://schemas.microsoft.com/office/drawing/2014/main" xmlns="" id="{60A4F1A4-39A6-4473-83A5-D60F60CD569A}"/>
                </a:ext>
              </a:extLst>
            </p:cNvPr>
            <p:cNvSpPr/>
            <p:nvPr/>
          </p:nvSpPr>
          <p:spPr>
            <a:xfrm>
              <a:off x="1053069" y="2463394"/>
              <a:ext cx="2203362" cy="47545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FF93520D-28C4-425B-AD7A-9300718AD56A}"/>
                </a:ext>
              </a:extLst>
            </p:cNvPr>
            <p:cNvSpPr/>
            <p:nvPr/>
          </p:nvSpPr>
          <p:spPr>
            <a:xfrm>
              <a:off x="1339534" y="2451883"/>
              <a:ext cx="1569660" cy="416909"/>
            </a:xfrm>
            <a:prstGeom prst="rect">
              <a:avLst/>
            </a:prstGeom>
            <a:grpFill/>
          </p:spPr>
          <p:txBody>
            <a:bodyPr wrap="none">
              <a:spAutoFit/>
            </a:bodyPr>
            <a:lstStyle/>
            <a:p>
              <a:pPr lvl="0">
                <a:lnSpc>
                  <a:spcPct val="130000"/>
                </a:lnSpc>
              </a:pPr>
              <a:r>
                <a:rPr lang="zh-CN" altLang="en-US" kern="100" dirty="0">
                  <a:solidFill>
                    <a:srgbClr val="406079"/>
                  </a:solidFill>
                  <a:cs typeface="+mn-ea"/>
                  <a:sym typeface="+mn-lt"/>
                </a:rPr>
                <a:t>从需求端来看</a:t>
              </a:r>
              <a:endParaRPr lang="en-US" altLang="zh-CN" kern="100" dirty="0">
                <a:solidFill>
                  <a:srgbClr val="406079"/>
                </a:solidFill>
                <a:cs typeface="+mn-ea"/>
                <a:sym typeface="+mn-lt"/>
              </a:endParaRPr>
            </a:p>
          </p:txBody>
        </p:sp>
      </p:grpSp>
      <p:grpSp>
        <p:nvGrpSpPr>
          <p:cNvPr id="12" name="组合 11">
            <a:extLst>
              <a:ext uri="{FF2B5EF4-FFF2-40B4-BE49-F238E27FC236}">
                <a16:creationId xmlns:a16="http://schemas.microsoft.com/office/drawing/2014/main" xmlns="" id="{6B2D86E8-5257-481F-B469-D47C1B61B855}"/>
              </a:ext>
            </a:extLst>
          </p:cNvPr>
          <p:cNvGrpSpPr/>
          <p:nvPr/>
        </p:nvGrpSpPr>
        <p:grpSpPr>
          <a:xfrm>
            <a:off x="1053069" y="3763398"/>
            <a:ext cx="2203362" cy="475454"/>
            <a:chOff x="1053069" y="3763398"/>
            <a:chExt cx="2203362" cy="475454"/>
          </a:xfrm>
          <a:solidFill>
            <a:schemeClr val="bg1">
              <a:lumMod val="95000"/>
            </a:schemeClr>
          </a:solidFill>
        </p:grpSpPr>
        <p:sp>
          <p:nvSpPr>
            <p:cNvPr id="9" name="矩形: 圆角 8">
              <a:extLst>
                <a:ext uri="{FF2B5EF4-FFF2-40B4-BE49-F238E27FC236}">
                  <a16:creationId xmlns:a16="http://schemas.microsoft.com/office/drawing/2014/main" xmlns="" id="{92DF800F-AB5C-48EF-B377-74B5C9809571}"/>
                </a:ext>
              </a:extLst>
            </p:cNvPr>
            <p:cNvSpPr/>
            <p:nvPr/>
          </p:nvSpPr>
          <p:spPr>
            <a:xfrm>
              <a:off x="1053069" y="3763398"/>
              <a:ext cx="2203362" cy="47545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a:extLst>
                <a:ext uri="{FF2B5EF4-FFF2-40B4-BE49-F238E27FC236}">
                  <a16:creationId xmlns:a16="http://schemas.microsoft.com/office/drawing/2014/main" xmlns="" id="{01FFFADE-F903-45B4-A167-D49DAC4DF414}"/>
                </a:ext>
              </a:extLst>
            </p:cNvPr>
            <p:cNvSpPr/>
            <p:nvPr/>
          </p:nvSpPr>
          <p:spPr>
            <a:xfrm>
              <a:off x="1339534" y="3765219"/>
              <a:ext cx="1569660" cy="416909"/>
            </a:xfrm>
            <a:prstGeom prst="rect">
              <a:avLst/>
            </a:prstGeom>
            <a:grpFill/>
          </p:spPr>
          <p:txBody>
            <a:bodyPr wrap="none">
              <a:spAutoFit/>
            </a:bodyPr>
            <a:lstStyle/>
            <a:p>
              <a:pPr lvl="0">
                <a:lnSpc>
                  <a:spcPct val="130000"/>
                </a:lnSpc>
              </a:pPr>
              <a:r>
                <a:rPr lang="zh-CN" altLang="en-US" kern="100" dirty="0">
                  <a:solidFill>
                    <a:srgbClr val="406079"/>
                  </a:solidFill>
                  <a:cs typeface="+mn-ea"/>
                  <a:sym typeface="+mn-lt"/>
                </a:rPr>
                <a:t>从投资端来看</a:t>
              </a:r>
              <a:endParaRPr lang="en-US" altLang="zh-CN" kern="100" dirty="0">
                <a:solidFill>
                  <a:srgbClr val="406079"/>
                </a:solidFill>
                <a:cs typeface="+mn-ea"/>
                <a:sym typeface="+mn-lt"/>
              </a:endParaRPr>
            </a:p>
          </p:txBody>
        </p:sp>
      </p:grpSp>
      <p:grpSp>
        <p:nvGrpSpPr>
          <p:cNvPr id="13" name="组合 12">
            <a:extLst>
              <a:ext uri="{FF2B5EF4-FFF2-40B4-BE49-F238E27FC236}">
                <a16:creationId xmlns:a16="http://schemas.microsoft.com/office/drawing/2014/main" xmlns="" id="{5B90C389-9B79-43B5-842B-D194F73D751D}"/>
              </a:ext>
            </a:extLst>
          </p:cNvPr>
          <p:cNvGrpSpPr/>
          <p:nvPr/>
        </p:nvGrpSpPr>
        <p:grpSpPr>
          <a:xfrm>
            <a:off x="1029235" y="5063403"/>
            <a:ext cx="2203362" cy="475454"/>
            <a:chOff x="1029235" y="5063403"/>
            <a:chExt cx="2203362" cy="475454"/>
          </a:xfrm>
          <a:solidFill>
            <a:schemeClr val="bg1">
              <a:lumMod val="95000"/>
            </a:schemeClr>
          </a:solidFill>
        </p:grpSpPr>
        <p:sp>
          <p:nvSpPr>
            <p:cNvPr id="8" name="矩形: 圆角 7">
              <a:extLst>
                <a:ext uri="{FF2B5EF4-FFF2-40B4-BE49-F238E27FC236}">
                  <a16:creationId xmlns:a16="http://schemas.microsoft.com/office/drawing/2014/main" xmlns="" id="{ECF346AD-8761-4DF4-9AFB-4BE026266A64}"/>
                </a:ext>
              </a:extLst>
            </p:cNvPr>
            <p:cNvSpPr/>
            <p:nvPr/>
          </p:nvSpPr>
          <p:spPr>
            <a:xfrm>
              <a:off x="1029235" y="5063403"/>
              <a:ext cx="2203362" cy="47545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矩形 6">
              <a:extLst>
                <a:ext uri="{FF2B5EF4-FFF2-40B4-BE49-F238E27FC236}">
                  <a16:creationId xmlns:a16="http://schemas.microsoft.com/office/drawing/2014/main" xmlns="" id="{E7F23CCA-9CEC-493A-8528-A38959D95DD7}"/>
                </a:ext>
              </a:extLst>
            </p:cNvPr>
            <p:cNvSpPr/>
            <p:nvPr/>
          </p:nvSpPr>
          <p:spPr>
            <a:xfrm>
              <a:off x="1224118" y="5074914"/>
              <a:ext cx="1800493" cy="416909"/>
            </a:xfrm>
            <a:prstGeom prst="rect">
              <a:avLst/>
            </a:prstGeom>
            <a:grpFill/>
          </p:spPr>
          <p:txBody>
            <a:bodyPr wrap="none">
              <a:spAutoFit/>
            </a:bodyPr>
            <a:lstStyle/>
            <a:p>
              <a:pPr lvl="0">
                <a:lnSpc>
                  <a:spcPct val="130000"/>
                </a:lnSpc>
              </a:pPr>
              <a:r>
                <a:rPr lang="zh-CN" altLang="en-US" kern="100" dirty="0">
                  <a:solidFill>
                    <a:srgbClr val="406079"/>
                  </a:solidFill>
                  <a:cs typeface="+mn-ea"/>
                  <a:sym typeface="+mn-lt"/>
                </a:rPr>
                <a:t>从市场应用来看</a:t>
              </a:r>
              <a:endParaRPr lang="en-US" altLang="zh-CN" kern="100" dirty="0">
                <a:solidFill>
                  <a:srgbClr val="406079"/>
                </a:solidFill>
                <a:cs typeface="+mn-ea"/>
                <a:sym typeface="+mn-lt"/>
              </a:endParaRPr>
            </a:p>
          </p:txBody>
        </p:sp>
      </p:grpSp>
    </p:spTree>
    <p:extLst>
      <p:ext uri="{BB962C8B-B14F-4D97-AF65-F5344CB8AC3E}">
        <p14:creationId xmlns:p14="http://schemas.microsoft.com/office/powerpoint/2010/main" val="124803997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up)">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up)">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42" presetClass="entr" presetSubtype="0" fill="hold" nodeType="clickEffect">
                                  <p:stCondLst>
                                    <p:cond delay="0"/>
                                  </p:stCondLst>
                                  <p:childTnLst>
                                    <p:set>
                                      <p:cBhvr>
                                        <p:cTn id="16" dur="1" fill="hold">
                                          <p:stCondLst>
                                            <p:cond delay="0"/>
                                          </p:stCondLst>
                                        </p:cTn>
                                        <p:tgtEl>
                                          <p:spTgt spid="12"/>
                                        </p:tgtEl>
                                        <p:attrNameLst>
                                          <p:attrName>style.visibility</p:attrName>
                                        </p:attrNameLst>
                                      </p:cBhvr>
                                      <p:to>
                                        <p:strVal val="visible"/>
                                      </p:to>
                                    </p:set>
                                    <p:animEffect transition="in" filter="fade">
                                      <p:cBhvr>
                                        <p:cTn id="17" dur="1000"/>
                                        <p:tgtEl>
                                          <p:spTgt spid="12"/>
                                        </p:tgtEl>
                                      </p:cBhvr>
                                    </p:animEffect>
                                    <p:anim calcmode="lin" valueType="num">
                                      <p:cBhvr>
                                        <p:cTn id="18" dur="1000" fill="hold"/>
                                        <p:tgtEl>
                                          <p:spTgt spid="12"/>
                                        </p:tgtEl>
                                        <p:attrNameLst>
                                          <p:attrName>ppt_x</p:attrName>
                                        </p:attrNameLst>
                                      </p:cBhvr>
                                      <p:tavLst>
                                        <p:tav tm="0">
                                          <p:val>
                                            <p:strVal val="#ppt_x"/>
                                          </p:val>
                                        </p:tav>
                                        <p:tav tm="100000">
                                          <p:val>
                                            <p:strVal val="#ppt_x"/>
                                          </p:val>
                                        </p:tav>
                                      </p:tavLst>
                                    </p:anim>
                                    <p:anim calcmode="lin" valueType="num">
                                      <p:cBhvr>
                                        <p:cTn id="19"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wipe(up)">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00"/>
                                        <p:tgtEl>
                                          <p:spTgt spid="13"/>
                                        </p:tgtEl>
                                      </p:cBhvr>
                                    </p:animEffect>
                                    <p:anim calcmode="lin" valueType="num">
                                      <p:cBhvr>
                                        <p:cTn id="30" dur="1000" fill="hold"/>
                                        <p:tgtEl>
                                          <p:spTgt spid="13"/>
                                        </p:tgtEl>
                                        <p:attrNameLst>
                                          <p:attrName>ppt_x</p:attrName>
                                        </p:attrNameLst>
                                      </p:cBhvr>
                                      <p:tavLst>
                                        <p:tav tm="0">
                                          <p:val>
                                            <p:strVal val="#ppt_x"/>
                                          </p:val>
                                        </p:tav>
                                        <p:tav tm="100000">
                                          <p:val>
                                            <p:strVal val="#ppt_x"/>
                                          </p:val>
                                        </p:tav>
                                      </p:tavLst>
                                    </p:anim>
                                    <p:anim calcmode="lin" valueType="num">
                                      <p:cBhvr>
                                        <p:cTn id="31"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2" presetClass="entr" presetSubtype="1" fill="hold" grpId="0" nodeType="clickEffect">
                                  <p:stCondLst>
                                    <p:cond delay="0"/>
                                  </p:stCondLst>
                                  <p:childTnLst>
                                    <p:set>
                                      <p:cBhvr>
                                        <p:cTn id="35" dur="1" fill="hold">
                                          <p:stCondLst>
                                            <p:cond delay="0"/>
                                          </p:stCondLst>
                                        </p:cTn>
                                        <p:tgtEl>
                                          <p:spTgt spid="3">
                                            <p:txEl>
                                              <p:pRg st="4" end="4"/>
                                            </p:txEl>
                                          </p:spTgt>
                                        </p:tgtEl>
                                        <p:attrNameLst>
                                          <p:attrName>style.visibility</p:attrName>
                                        </p:attrNameLst>
                                      </p:cBhvr>
                                      <p:to>
                                        <p:strVal val="visible"/>
                                      </p:to>
                                    </p:set>
                                    <p:animEffect transition="in" filter="wipe(up)">
                                      <p:cBhvr>
                                        <p:cTn id="36"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43B34DDB-DAAB-48E2-A90C-832410E1CB4E}"/>
              </a:ext>
            </a:extLst>
          </p:cNvPr>
          <p:cNvSpPr>
            <a:spLocks noGrp="1"/>
          </p:cNvSpPr>
          <p:nvPr>
            <p:ph type="title"/>
          </p:nvPr>
        </p:nvSpPr>
        <p:spPr>
          <a:xfrm>
            <a:off x="-3472543" y="-119566"/>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前景展望</a:t>
            </a:r>
          </a:p>
        </p:txBody>
      </p:sp>
      <p:grpSp>
        <p:nvGrpSpPr>
          <p:cNvPr id="12" name="组合 11">
            <a:extLst>
              <a:ext uri="{FF2B5EF4-FFF2-40B4-BE49-F238E27FC236}">
                <a16:creationId xmlns:a16="http://schemas.microsoft.com/office/drawing/2014/main" xmlns="" id="{AEA591A0-C895-478B-9FEC-4CD4FFE80C2E}"/>
              </a:ext>
            </a:extLst>
          </p:cNvPr>
          <p:cNvGrpSpPr/>
          <p:nvPr/>
        </p:nvGrpSpPr>
        <p:grpSpPr>
          <a:xfrm>
            <a:off x="1046036" y="4076474"/>
            <a:ext cx="2396258" cy="660544"/>
            <a:chOff x="1257502" y="3919239"/>
            <a:chExt cx="2137247" cy="660544"/>
          </a:xfrm>
          <a:solidFill>
            <a:schemeClr val="bg1">
              <a:lumMod val="95000"/>
            </a:schemeClr>
          </a:solidFill>
        </p:grpSpPr>
        <p:sp>
          <p:nvSpPr>
            <p:cNvPr id="7" name="流程图: 存储数据 6">
              <a:extLst>
                <a:ext uri="{FF2B5EF4-FFF2-40B4-BE49-F238E27FC236}">
                  <a16:creationId xmlns:a16="http://schemas.microsoft.com/office/drawing/2014/main" xmlns="" id="{E9ADFDF1-E415-4890-A338-2D95FD1BAA32}"/>
                </a:ext>
              </a:extLst>
            </p:cNvPr>
            <p:cNvSpPr/>
            <p:nvPr/>
          </p:nvSpPr>
          <p:spPr>
            <a:xfrm>
              <a:off x="1257502" y="3919239"/>
              <a:ext cx="2137247" cy="660544"/>
            </a:xfrm>
            <a:prstGeom prst="flowChartOnlineStorag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a:extLst>
                <a:ext uri="{FF2B5EF4-FFF2-40B4-BE49-F238E27FC236}">
                  <a16:creationId xmlns:a16="http://schemas.microsoft.com/office/drawing/2014/main" xmlns="" id="{8AE3F0A1-0C91-404B-8113-E64818536E62}"/>
                </a:ext>
              </a:extLst>
            </p:cNvPr>
            <p:cNvSpPr/>
            <p:nvPr/>
          </p:nvSpPr>
          <p:spPr>
            <a:xfrm>
              <a:off x="1458935" y="4041056"/>
              <a:ext cx="1935813" cy="416909"/>
            </a:xfrm>
            <a:prstGeom prst="rect">
              <a:avLst/>
            </a:prstGeom>
            <a:noFill/>
          </p:spPr>
          <p:txBody>
            <a:bodyPr wrap="square">
              <a:spAutoFit/>
            </a:bodyPr>
            <a:lstStyle/>
            <a:p>
              <a:pPr lvl="0">
                <a:lnSpc>
                  <a:spcPct val="130000"/>
                </a:lnSpc>
              </a:pPr>
              <a:r>
                <a:rPr lang="zh-CN" altLang="en-US" kern="100" dirty="0">
                  <a:solidFill>
                    <a:srgbClr val="406079"/>
                  </a:solidFill>
                  <a:cs typeface="+mn-ea"/>
                  <a:sym typeface="+mn-lt"/>
                </a:rPr>
                <a:t>从社会结构来看</a:t>
              </a:r>
              <a:endParaRPr lang="en-US" altLang="zh-CN" kern="100" dirty="0">
                <a:solidFill>
                  <a:srgbClr val="406079"/>
                </a:solidFill>
                <a:cs typeface="+mn-ea"/>
                <a:sym typeface="+mn-lt"/>
              </a:endParaRPr>
            </a:p>
          </p:txBody>
        </p:sp>
      </p:grpSp>
      <p:sp>
        <p:nvSpPr>
          <p:cNvPr id="10" name="矩形 9">
            <a:extLst>
              <a:ext uri="{FF2B5EF4-FFF2-40B4-BE49-F238E27FC236}">
                <a16:creationId xmlns:a16="http://schemas.microsoft.com/office/drawing/2014/main" xmlns="" id="{6A780BA6-180D-471A-BD3F-F084E77536C1}"/>
              </a:ext>
            </a:extLst>
          </p:cNvPr>
          <p:cNvSpPr/>
          <p:nvPr/>
        </p:nvSpPr>
        <p:spPr>
          <a:xfrm>
            <a:off x="944452" y="2085367"/>
            <a:ext cx="5151548" cy="1532727"/>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区块链有望促进数据记录、数据传播及数据存储管理方式的转型；区块链本身更像一种互联网底层的开源 式协议，在不远的将来会触动甚至最后彻底取代现有互联网的底层基础协议。</a:t>
            </a:r>
            <a:endParaRPr lang="en-US" altLang="zh-CN" kern="100" dirty="0">
              <a:solidFill>
                <a:schemeClr val="bg1"/>
              </a:solidFill>
              <a:cs typeface="+mn-ea"/>
              <a:sym typeface="+mn-lt"/>
            </a:endParaRPr>
          </a:p>
        </p:txBody>
      </p:sp>
      <p:sp>
        <p:nvSpPr>
          <p:cNvPr id="11" name="文本框 10">
            <a:extLst>
              <a:ext uri="{FF2B5EF4-FFF2-40B4-BE49-F238E27FC236}">
                <a16:creationId xmlns:a16="http://schemas.microsoft.com/office/drawing/2014/main" xmlns="" id="{1B817A0F-D27C-485F-85CA-0E5DF299EA99}"/>
              </a:ext>
            </a:extLst>
          </p:cNvPr>
          <p:cNvSpPr txBox="1"/>
          <p:nvPr/>
        </p:nvSpPr>
        <p:spPr>
          <a:xfrm>
            <a:off x="1046036" y="4457290"/>
            <a:ext cx="4948380" cy="1892826"/>
          </a:xfrm>
          <a:prstGeom prst="rect">
            <a:avLst/>
          </a:prstGeom>
          <a:noFill/>
        </p:spPr>
        <p:txBody>
          <a:bodyPr wrap="square" rtlCol="0">
            <a:spAutoFit/>
          </a:bodyPr>
          <a:lstStyle/>
          <a:p>
            <a:pPr lvl="0">
              <a:lnSpc>
                <a:spcPct val="130000"/>
              </a:lnSpc>
            </a:pPr>
            <a:endParaRPr lang="zh-CN" altLang="en-US" kern="100" dirty="0">
              <a:solidFill>
                <a:schemeClr val="bg1"/>
              </a:solidFill>
              <a:cs typeface="+mn-ea"/>
              <a:sym typeface="+mn-lt"/>
            </a:endParaRPr>
          </a:p>
          <a:p>
            <a:pPr lvl="0">
              <a:lnSpc>
                <a:spcPct val="130000"/>
              </a:lnSpc>
            </a:pPr>
            <a:r>
              <a:rPr lang="zh-CN" altLang="en-US" kern="100" dirty="0">
                <a:solidFill>
                  <a:schemeClr val="bg1"/>
                </a:solidFill>
                <a:cs typeface="+mn-ea"/>
                <a:sym typeface="+mn-lt"/>
              </a:rPr>
              <a:t>区块链技术有望将法律与经济融为一体，彻底颠覆原有社会的监管模式；组织形态会因其而发生改变，区块链也许最终会带领人们走向分布式自治的社会</a:t>
            </a:r>
            <a:endParaRPr lang="zh-CN" altLang="en-US" dirty="0"/>
          </a:p>
        </p:txBody>
      </p:sp>
      <p:sp>
        <p:nvSpPr>
          <p:cNvPr id="14" name="流程图: 存储数据 13">
            <a:extLst>
              <a:ext uri="{FF2B5EF4-FFF2-40B4-BE49-F238E27FC236}">
                <a16:creationId xmlns:a16="http://schemas.microsoft.com/office/drawing/2014/main" xmlns="" id="{D9840584-F9CD-4E21-B6D3-C0F2D6D99E1E}"/>
              </a:ext>
            </a:extLst>
          </p:cNvPr>
          <p:cNvSpPr/>
          <p:nvPr/>
        </p:nvSpPr>
        <p:spPr>
          <a:xfrm>
            <a:off x="1004550" y="1335497"/>
            <a:ext cx="2396258" cy="660544"/>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矩形 4">
            <a:extLst>
              <a:ext uri="{FF2B5EF4-FFF2-40B4-BE49-F238E27FC236}">
                <a16:creationId xmlns:a16="http://schemas.microsoft.com/office/drawing/2014/main" xmlns="" id="{A8F8E6F7-A9AF-476B-91A3-0F6D20F0FF4F}"/>
              </a:ext>
            </a:extLst>
          </p:cNvPr>
          <p:cNvSpPr/>
          <p:nvPr/>
        </p:nvSpPr>
        <p:spPr>
          <a:xfrm>
            <a:off x="1234772" y="1457315"/>
            <a:ext cx="1935813" cy="416909"/>
          </a:xfrm>
          <a:prstGeom prst="rect">
            <a:avLst/>
          </a:prstGeom>
          <a:noFill/>
        </p:spPr>
        <p:txBody>
          <a:bodyPr wrap="square">
            <a:spAutoFit/>
          </a:bodyPr>
          <a:lstStyle/>
          <a:p>
            <a:pPr lvl="0">
              <a:lnSpc>
                <a:spcPct val="130000"/>
              </a:lnSpc>
            </a:pPr>
            <a:r>
              <a:rPr lang="zh-CN" altLang="en-US" kern="100" dirty="0">
                <a:solidFill>
                  <a:srgbClr val="406079"/>
                </a:solidFill>
                <a:cs typeface="+mn-ea"/>
                <a:sym typeface="+mn-lt"/>
              </a:rPr>
              <a:t>从底层技术来看</a:t>
            </a:r>
            <a:endParaRPr lang="en-US" altLang="zh-CN" kern="100" dirty="0">
              <a:solidFill>
                <a:srgbClr val="406079"/>
              </a:solidFill>
              <a:cs typeface="+mn-ea"/>
              <a:sym typeface="+mn-lt"/>
            </a:endParaRPr>
          </a:p>
        </p:txBody>
      </p:sp>
      <p:pic>
        <p:nvPicPr>
          <p:cNvPr id="16" name="图片占位符 6">
            <a:extLst>
              <a:ext uri="{FF2B5EF4-FFF2-40B4-BE49-F238E27FC236}">
                <a16:creationId xmlns:a16="http://schemas.microsoft.com/office/drawing/2014/main" xmlns="" id="{A1626B0B-5361-4FE5-A6B6-F9C595DB9C23}"/>
              </a:ext>
            </a:extLst>
          </p:cNvPr>
          <p:cNvPicPr>
            <a:picLocks noChangeAspect="1"/>
          </p:cNvPicPr>
          <p:nvPr/>
        </p:nvPicPr>
        <p:blipFill>
          <a:blip r:embed="rId3" cstate="print">
            <a:extLst>
              <a:ext uri="{28A0092B-C50C-407E-A947-70E740481C1C}">
                <a14:useLocalDpi xmlns:a14="http://schemas.microsoft.com/office/drawing/2010/main" val="0"/>
              </a:ext>
            </a:extLst>
          </a:blip>
          <a:srcRect t="7642" b="7642"/>
          <a:stretch>
            <a:fillRect/>
          </a:stretch>
        </p:blipFill>
        <p:spPr>
          <a:xfrm>
            <a:off x="7189520" y="1372151"/>
            <a:ext cx="3809047" cy="2056849"/>
          </a:xfrm>
          <a:prstGeom prst="rect">
            <a:avLst/>
          </a:prstGeom>
        </p:spPr>
      </p:pic>
      <p:pic>
        <p:nvPicPr>
          <p:cNvPr id="17" name="图片占位符 8">
            <a:extLst>
              <a:ext uri="{FF2B5EF4-FFF2-40B4-BE49-F238E27FC236}">
                <a16:creationId xmlns:a16="http://schemas.microsoft.com/office/drawing/2014/main" xmlns="" id="{6EB66FC8-F9E6-4CBC-B39B-BE160ABE99B2}"/>
              </a:ext>
            </a:extLst>
          </p:cNvPr>
          <p:cNvPicPr>
            <a:picLocks noChangeAspect="1"/>
          </p:cNvPicPr>
          <p:nvPr/>
        </p:nvPicPr>
        <p:blipFill>
          <a:blip r:embed="rId4" cstate="print">
            <a:extLst>
              <a:ext uri="{28A0092B-C50C-407E-A947-70E740481C1C}">
                <a14:useLocalDpi xmlns:a14="http://schemas.microsoft.com/office/drawing/2010/main" val="0"/>
              </a:ext>
            </a:extLst>
          </a:blip>
          <a:srcRect t="13591" b="13591"/>
          <a:stretch>
            <a:fillRect/>
          </a:stretch>
        </p:blipFill>
        <p:spPr>
          <a:xfrm>
            <a:off x="7189520" y="4134641"/>
            <a:ext cx="4021554" cy="2195428"/>
          </a:xfrm>
          <a:prstGeom prst="rect">
            <a:avLst/>
          </a:prstGeom>
        </p:spPr>
      </p:pic>
    </p:spTree>
    <p:extLst>
      <p:ext uri="{BB962C8B-B14F-4D97-AF65-F5344CB8AC3E}">
        <p14:creationId xmlns:p14="http://schemas.microsoft.com/office/powerpoint/2010/main" val="899704505"/>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additive="base">
                                        <p:cTn id="12" dur="500" fill="hold"/>
                                        <p:tgtEl>
                                          <p:spTgt spid="12"/>
                                        </p:tgtEl>
                                        <p:attrNameLst>
                                          <p:attrName>ppt_x</p:attrName>
                                        </p:attrNameLst>
                                      </p:cBhvr>
                                      <p:tavLst>
                                        <p:tav tm="0">
                                          <p:val>
                                            <p:strVal val="#ppt_x"/>
                                          </p:val>
                                        </p:tav>
                                        <p:tav tm="100000">
                                          <p:val>
                                            <p:strVal val="#ppt_x"/>
                                          </p:val>
                                        </p:tav>
                                      </p:tavLst>
                                    </p:anim>
                                    <p:anim calcmode="lin" valueType="num">
                                      <p:cBhvr additive="base">
                                        <p:cTn id="13"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2" presetClass="entr" presetSubtype="8" fill="hold" grpId="0"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wipe(left)">
                                      <p:cBhvr>
                                        <p:cTn id="18" dur="500"/>
                                        <p:tgtEl>
                                          <p:spTgt spid="11"/>
                                        </p:tgtEl>
                                      </p:cBhvr>
                                    </p:animEffect>
                                  </p:childTnLst>
                                </p:cTn>
                              </p:par>
                              <p:par>
                                <p:cTn id="19" presetID="53" presetClass="entr" presetSubtype="16" fill="hold"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500" fill="hold"/>
                                        <p:tgtEl>
                                          <p:spTgt spid="16"/>
                                        </p:tgtEl>
                                        <p:attrNameLst>
                                          <p:attrName>ppt_w</p:attrName>
                                        </p:attrNameLst>
                                      </p:cBhvr>
                                      <p:tavLst>
                                        <p:tav tm="0">
                                          <p:val>
                                            <p:fltVal val="0"/>
                                          </p:val>
                                        </p:tav>
                                        <p:tav tm="100000">
                                          <p:val>
                                            <p:strVal val="#ppt_w"/>
                                          </p:val>
                                        </p:tav>
                                      </p:tavLst>
                                    </p:anim>
                                    <p:anim calcmode="lin" valueType="num">
                                      <p:cBhvr>
                                        <p:cTn id="22" dur="500" fill="hold"/>
                                        <p:tgtEl>
                                          <p:spTgt spid="16"/>
                                        </p:tgtEl>
                                        <p:attrNameLst>
                                          <p:attrName>ppt_h</p:attrName>
                                        </p:attrNameLst>
                                      </p:cBhvr>
                                      <p:tavLst>
                                        <p:tav tm="0">
                                          <p:val>
                                            <p:fltVal val="0"/>
                                          </p:val>
                                        </p:tav>
                                        <p:tav tm="100000">
                                          <p:val>
                                            <p:strVal val="#ppt_h"/>
                                          </p:val>
                                        </p:tav>
                                      </p:tavLst>
                                    </p:anim>
                                    <p:animEffect transition="in" filter="fade">
                                      <p:cBhvr>
                                        <p:cTn id="23" dur="500"/>
                                        <p:tgtEl>
                                          <p:spTgt spid="16"/>
                                        </p:tgtEl>
                                      </p:cBhvr>
                                    </p:animEffect>
                                  </p:childTnLst>
                                </p:cTn>
                              </p:par>
                              <p:par>
                                <p:cTn id="24" presetID="53" presetClass="entr" presetSubtype="16" fill="hold" nodeType="withEffect">
                                  <p:stCondLst>
                                    <p:cond delay="0"/>
                                  </p:stCondLst>
                                  <p:childTnLst>
                                    <p:set>
                                      <p:cBhvr>
                                        <p:cTn id="25" dur="1" fill="hold">
                                          <p:stCondLst>
                                            <p:cond delay="0"/>
                                          </p:stCondLst>
                                        </p:cTn>
                                        <p:tgtEl>
                                          <p:spTgt spid="17"/>
                                        </p:tgtEl>
                                        <p:attrNameLst>
                                          <p:attrName>style.visibility</p:attrName>
                                        </p:attrNameLst>
                                      </p:cBhvr>
                                      <p:to>
                                        <p:strVal val="visible"/>
                                      </p:to>
                                    </p:set>
                                    <p:anim calcmode="lin" valueType="num">
                                      <p:cBhvr>
                                        <p:cTn id="26" dur="500" fill="hold"/>
                                        <p:tgtEl>
                                          <p:spTgt spid="17"/>
                                        </p:tgtEl>
                                        <p:attrNameLst>
                                          <p:attrName>ppt_w</p:attrName>
                                        </p:attrNameLst>
                                      </p:cBhvr>
                                      <p:tavLst>
                                        <p:tav tm="0">
                                          <p:val>
                                            <p:fltVal val="0"/>
                                          </p:val>
                                        </p:tav>
                                        <p:tav tm="100000">
                                          <p:val>
                                            <p:strVal val="#ppt_w"/>
                                          </p:val>
                                        </p:tav>
                                      </p:tavLst>
                                    </p:anim>
                                    <p:anim calcmode="lin" valueType="num">
                                      <p:cBhvr>
                                        <p:cTn id="27" dur="500" fill="hold"/>
                                        <p:tgtEl>
                                          <p:spTgt spid="17"/>
                                        </p:tgtEl>
                                        <p:attrNameLst>
                                          <p:attrName>ppt_h</p:attrName>
                                        </p:attrNameLst>
                                      </p:cBhvr>
                                      <p:tavLst>
                                        <p:tav tm="0">
                                          <p:val>
                                            <p:fltVal val="0"/>
                                          </p:val>
                                        </p:tav>
                                        <p:tav tm="100000">
                                          <p:val>
                                            <p:strVal val="#ppt_h"/>
                                          </p:val>
                                        </p:tav>
                                      </p:tavLst>
                                    </p:anim>
                                    <p:animEffect transition="in" filter="fade">
                                      <p:cBhvr>
                                        <p:cTn id="2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A61229B6-D48F-4D35-ADEF-A2A06346F8A7}"/>
              </a:ext>
            </a:extLst>
          </p:cNvPr>
          <p:cNvSpPr/>
          <p:nvPr/>
        </p:nvSpPr>
        <p:spPr>
          <a:xfrm>
            <a:off x="6758525" y="3548380"/>
            <a:ext cx="3798120" cy="46166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1400" b="1" dirty="0" smtClean="0">
                <a:solidFill>
                  <a:schemeClr val="bg1">
                    <a:lumMod val="95000"/>
                  </a:schemeClr>
                </a:solidFill>
              </a:rPr>
              <a:t>互联网软件一部</a:t>
            </a:r>
            <a:endParaRPr lang="zh-CN" altLang="en-US" sz="1400" b="1" dirty="0">
              <a:solidFill>
                <a:schemeClr val="bg1">
                  <a:lumMod val="95000"/>
                </a:schemeClr>
              </a:solidFill>
            </a:endParaRPr>
          </a:p>
        </p:txBody>
      </p:sp>
      <p:sp>
        <p:nvSpPr>
          <p:cNvPr id="29" name="文本框 28">
            <a:extLst>
              <a:ext uri="{FF2B5EF4-FFF2-40B4-BE49-F238E27FC236}">
                <a16:creationId xmlns:a16="http://schemas.microsoft.com/office/drawing/2014/main" xmlns="" id="{32F62085-68CE-4630-B57D-9B07963214CC}"/>
              </a:ext>
            </a:extLst>
          </p:cNvPr>
          <p:cNvSpPr txBox="1"/>
          <p:nvPr/>
        </p:nvSpPr>
        <p:spPr>
          <a:xfrm>
            <a:off x="6758525" y="2366052"/>
            <a:ext cx="4283242" cy="1200329"/>
          </a:xfrm>
          <a:prstGeom prst="rect">
            <a:avLst/>
          </a:prstGeom>
          <a:noFill/>
        </p:spPr>
        <p:txBody>
          <a:bodyPr wrap="square" rtlCol="0">
            <a:spAutoFit/>
          </a:bodyPr>
          <a:lstStyle/>
          <a:p>
            <a:r>
              <a:rPr lang="en-US" altLang="zh-CN" sz="7200" b="1" dirty="0">
                <a:solidFill>
                  <a:schemeClr val="bg1">
                    <a:lumMod val="95000"/>
                  </a:schemeClr>
                </a:solidFill>
              </a:rPr>
              <a:t>THANKS</a:t>
            </a:r>
            <a:endParaRPr lang="zh-CN" altLang="en-US" sz="7200" b="1" dirty="0">
              <a:solidFill>
                <a:schemeClr val="bg1">
                  <a:lumMod val="95000"/>
                </a:schemeClr>
              </a:solidFill>
            </a:endParaRPr>
          </a:p>
        </p:txBody>
      </p:sp>
      <p:pic>
        <p:nvPicPr>
          <p:cNvPr id="10" name="PA_图片 8">
            <a:extLst>
              <a:ext uri="{FF2B5EF4-FFF2-40B4-BE49-F238E27FC236}">
                <a16:creationId xmlns:a16="http://schemas.microsoft.com/office/drawing/2014/main" xmlns="" id="{FA47B96D-6587-48F4-9790-0EF9EF24B14B}"/>
              </a:ext>
            </a:extLst>
          </p:cNvPr>
          <p:cNvPicPr>
            <a:picLocks noChangeAspect="1"/>
          </p:cNvPicPr>
          <p:nvPr>
            <p:custDataLst>
              <p:tags r:id="rId1"/>
            </p:custDataLst>
          </p:nvPr>
        </p:nvPicPr>
        <p:blipFill>
          <a:blip r:embed="rId6">
            <a:extLst>
              <a:ext uri="{28A0092B-C50C-407E-A947-70E740481C1C}">
                <a14:useLocalDpi xmlns:a14="http://schemas.microsoft.com/office/drawing/2010/main" val="0"/>
              </a:ext>
            </a:extLst>
          </a:blip>
          <a:stretch>
            <a:fillRect/>
          </a:stretch>
        </p:blipFill>
        <p:spPr>
          <a:xfrm>
            <a:off x="266285" y="302260"/>
            <a:ext cx="6492240" cy="6492240"/>
          </a:xfrm>
          <a:prstGeom prst="rect">
            <a:avLst/>
          </a:prstGeom>
        </p:spPr>
      </p:pic>
      <p:pic>
        <p:nvPicPr>
          <p:cNvPr id="4" name="橙光音乐,Shockwave-Sound - 科技的进程">
            <a:hlinkClick r:id="" action="ppaction://media"/>
            <a:extLst>
              <a:ext uri="{FF2B5EF4-FFF2-40B4-BE49-F238E27FC236}">
                <a16:creationId xmlns:a16="http://schemas.microsoft.com/office/drawing/2014/main" xmlns="" id="{40830C8D-C5A2-4BA8-A512-BC94E79552DC}"/>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414470" y="140292"/>
            <a:ext cx="650243" cy="827761"/>
          </a:xfrm>
          <a:prstGeom prst="rect">
            <a:avLst/>
          </a:prstGeom>
        </p:spPr>
      </p:pic>
    </p:spTree>
    <p:extLst>
      <p:ext uri="{BB962C8B-B14F-4D97-AF65-F5344CB8AC3E}">
        <p14:creationId xmlns:p14="http://schemas.microsoft.com/office/powerpoint/2010/main" val="2167071249"/>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with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par>
                                <p:cTn id="10" presetID="22" presetClass="entr" presetSubtype="4" fill="hold" grpId="0" nodeType="withEffect">
                                  <p:stCondLst>
                                    <p:cond delay="50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par>
                                <p:cTn id="13" presetID="2" presetClass="entr" presetSubtype="4" fill="hold" grpId="0" nodeType="withEffect">
                                  <p:stCondLst>
                                    <p:cond delay="50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fill="hold"/>
                                        <p:tgtEl>
                                          <p:spTgt spid="29"/>
                                        </p:tgtEl>
                                        <p:attrNameLst>
                                          <p:attrName>ppt_x</p:attrName>
                                        </p:attrNameLst>
                                      </p:cBhvr>
                                      <p:tavLst>
                                        <p:tav tm="0">
                                          <p:val>
                                            <p:strVal val="#ppt_x"/>
                                          </p:val>
                                        </p:tav>
                                        <p:tav tm="100000">
                                          <p:val>
                                            <p:strVal val="#ppt_x"/>
                                          </p:val>
                                        </p:tav>
                                      </p:tavLst>
                                    </p:anim>
                                    <p:anim calcmode="lin" valueType="num">
                                      <p:cBhvr additive="base">
                                        <p:cTn id="16"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 presetClass="mediacall" presetSubtype="0" fill="hold" nodeType="clickEffect">
                                  <p:stCondLst>
                                    <p:cond delay="0"/>
                                  </p:stCondLst>
                                  <p:childTnLst>
                                    <p:cmd type="call" cmd="playFrom(0.0)">
                                      <p:cBhvr>
                                        <p:cTn id="20" dur="1817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21" fill="hold" display="0">
                  <p:stCondLst>
                    <p:cond delay="indefinite"/>
                  </p:stCondLst>
                  <p:endCondLst>
                    <p:cond evt="onStopAudio" delay="0">
                      <p:tgtEl>
                        <p:sldTgt/>
                      </p:tgtEl>
                    </p:cond>
                  </p:endCondLst>
                </p:cTn>
                <p:tgtEl>
                  <p:spTgt spid="4"/>
                </p:tgtEl>
              </p:cMediaNode>
            </p:audio>
          </p:childTnLst>
        </p:cTn>
      </p:par>
    </p:tnLst>
    <p:bldLst>
      <p:bldP spid="2" grpId="0"/>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DAB2389-DDDF-49E7-BCD8-C2D7A34CEED7}"/>
              </a:ext>
            </a:extLst>
          </p:cNvPr>
          <p:cNvSpPr>
            <a:spLocks noGrp="1"/>
          </p:cNvSpPr>
          <p:nvPr>
            <p:ph type="title"/>
          </p:nvPr>
        </p:nvSpPr>
        <p:spPr>
          <a:xfrm>
            <a:off x="-3336139" y="-135140"/>
            <a:ext cx="10515600" cy="1325562"/>
          </a:xfrm>
        </p:spPr>
        <p:txBody>
          <a:bodyPr>
            <a:normAutofit/>
          </a:bodyPr>
          <a:lstStyle/>
          <a:p>
            <a:pPr algn="ctr">
              <a:lnSpc>
                <a:spcPct val="130000"/>
              </a:lnSpc>
            </a:pPr>
            <a:r>
              <a:rPr lang="zh-CN" altLang="en-US" sz="2800" b="1" kern="2200" dirty="0">
                <a:solidFill>
                  <a:schemeClr val="bg1">
                    <a:lumMod val="95000"/>
                  </a:schemeClr>
                </a:solidFill>
                <a:latin typeface="+mn-lt"/>
                <a:ea typeface="+mn-ea"/>
                <a:cs typeface="+mn-ea"/>
                <a:sym typeface="+mn-lt"/>
              </a:rPr>
              <a:t>区块链简介</a:t>
            </a:r>
            <a:endParaRPr lang="zh-CN" altLang="en-US" sz="1600" b="1" i="0" u="none" strike="noStrike" kern="2200" baseline="0" dirty="0">
              <a:solidFill>
                <a:schemeClr val="bg1">
                  <a:lumMod val="95000"/>
                </a:schemeClr>
              </a:solidFill>
              <a:latin typeface="+mn-lt"/>
              <a:ea typeface="+mn-ea"/>
              <a:cs typeface="+mn-ea"/>
              <a:sym typeface="+mn-lt"/>
            </a:endParaRPr>
          </a:p>
        </p:txBody>
      </p:sp>
      <p:sp>
        <p:nvSpPr>
          <p:cNvPr id="3" name="文本占位符 2">
            <a:extLst>
              <a:ext uri="{FF2B5EF4-FFF2-40B4-BE49-F238E27FC236}">
                <a16:creationId xmlns:a16="http://schemas.microsoft.com/office/drawing/2014/main" xmlns="" id="{7D031776-A844-4507-ACB1-5C064652BEA1}"/>
              </a:ext>
            </a:extLst>
          </p:cNvPr>
          <p:cNvSpPr>
            <a:spLocks noGrp="1"/>
          </p:cNvSpPr>
          <p:nvPr>
            <p:ph type="body" idx="4294967295"/>
          </p:nvPr>
        </p:nvSpPr>
        <p:spPr>
          <a:xfrm>
            <a:off x="950026" y="1686062"/>
            <a:ext cx="4932363" cy="4351338"/>
          </a:xfrm>
        </p:spPr>
        <p:txBody>
          <a:bodyPr/>
          <a:lstStyle/>
          <a:p>
            <a:pPr marL="0" marR="0" lvl="0" indent="0" rtl="0">
              <a:lnSpc>
                <a:spcPct val="130000"/>
              </a:lnSpc>
              <a:buNone/>
            </a:pPr>
            <a:r>
              <a:rPr lang="zh-CN" altLang="en-US" b="1" i="0" u="none" strike="noStrike" kern="1400" baseline="0" dirty="0">
                <a:solidFill>
                  <a:schemeClr val="bg1">
                    <a:lumMod val="95000"/>
                  </a:schemeClr>
                </a:solidFill>
                <a:cs typeface="+mn-ea"/>
                <a:sym typeface="+mn-lt"/>
              </a:rPr>
              <a:t>背景</a:t>
            </a:r>
          </a:p>
          <a:p>
            <a:pPr marR="0" lvl="0" rtl="0">
              <a:lnSpc>
                <a:spcPct val="130000"/>
              </a:lnSpc>
            </a:pPr>
            <a:r>
              <a:rPr lang="zh-CN" altLang="en-US" sz="1800" b="0" i="0" u="none" strike="noStrike" kern="1400" baseline="0" dirty="0">
                <a:solidFill>
                  <a:schemeClr val="bg1">
                    <a:lumMod val="95000"/>
                  </a:schemeClr>
                </a:solidFill>
                <a:cs typeface="+mn-ea"/>
                <a:sym typeface="+mn-lt"/>
              </a:rPr>
              <a:t>互联网上的贸易，几乎都需要借助可资信赖的第三方信用机构来处理电子支付信息。这类系统仍然内生性地受制于“基于信用的模式”。</a:t>
            </a:r>
          </a:p>
          <a:p>
            <a:pPr marR="0" lvl="0" rtl="0">
              <a:lnSpc>
                <a:spcPct val="130000"/>
              </a:lnSpc>
            </a:pPr>
            <a:r>
              <a:rPr lang="zh-CN" altLang="en-US" sz="1800" b="0" i="0" u="none" strike="noStrike" kern="1400" baseline="0" dirty="0">
                <a:solidFill>
                  <a:schemeClr val="bg1">
                    <a:lumMod val="95000"/>
                  </a:schemeClr>
                </a:solidFill>
                <a:cs typeface="+mn-ea"/>
                <a:sym typeface="+mn-lt"/>
              </a:rPr>
              <a:t>区块链技术是构建比特币区块链网络与交易信息加密传输的基础技术。它基于密码学原理而不基于信用，使得任何达成一致的双方直接支付，从而不需要第三方中介的</a:t>
            </a:r>
            <a:r>
              <a:rPr lang="zh-CN" altLang="en-US" sz="1800" b="0" i="0" u="none" strike="noStrike" kern="1400" baseline="0" dirty="0">
                <a:solidFill>
                  <a:srgbClr val="406079"/>
                </a:solidFill>
                <a:cs typeface="+mn-ea"/>
                <a:sym typeface="+mn-lt"/>
              </a:rPr>
              <a:t>参与</a:t>
            </a:r>
            <a:r>
              <a:rPr lang="zh-CN" altLang="en-US" sz="1800" b="0" i="0" u="none" strike="noStrike" kern="1400" baseline="0" dirty="0">
                <a:solidFill>
                  <a:schemeClr val="bg1">
                    <a:lumMod val="95000"/>
                  </a:schemeClr>
                </a:solidFill>
                <a:cs typeface="+mn-ea"/>
                <a:sym typeface="+mn-lt"/>
              </a:rPr>
              <a:t>。</a:t>
            </a:r>
          </a:p>
        </p:txBody>
      </p:sp>
      <p:cxnSp>
        <p:nvCxnSpPr>
          <p:cNvPr id="10" name="30">
            <a:extLst>
              <a:ext uri="{FF2B5EF4-FFF2-40B4-BE49-F238E27FC236}">
                <a16:creationId xmlns:a16="http://schemas.microsoft.com/office/drawing/2014/main" xmlns="" id="{AD880BF0-65B1-4B20-A15E-40B88A90FF34}"/>
              </a:ext>
            </a:extLst>
          </p:cNvPr>
          <p:cNvCxnSpPr>
            <a:cxnSpLocks/>
          </p:cNvCxnSpPr>
          <p:nvPr/>
        </p:nvCxnSpPr>
        <p:spPr>
          <a:xfrm>
            <a:off x="1091247" y="2351567"/>
            <a:ext cx="4578670" cy="0"/>
          </a:xfrm>
          <a:prstGeom prst="line">
            <a:avLst/>
          </a:prstGeom>
          <a:ln w="127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pic>
        <p:nvPicPr>
          <p:cNvPr id="7" name="图片 6" descr="25">
            <a:extLst>
              <a:ext uri="{FF2B5EF4-FFF2-40B4-BE49-F238E27FC236}">
                <a16:creationId xmlns:a16="http://schemas.microsoft.com/office/drawing/2014/main" xmlns="" id="{D381449B-7D6D-46EC-B50B-B26BE8306AF5}"/>
              </a:ext>
            </a:extLst>
          </p:cNvPr>
          <p:cNvPicPr>
            <a:picLocks noChangeAspect="1"/>
          </p:cNvPicPr>
          <p:nvPr/>
        </p:nvPicPr>
        <p:blipFill>
          <a:blip r:embed="rId3"/>
          <a:srcRect l="19884" r="22637"/>
          <a:stretch>
            <a:fillRect/>
          </a:stretch>
        </p:blipFill>
        <p:spPr>
          <a:xfrm>
            <a:off x="7347041" y="1686062"/>
            <a:ext cx="3093085" cy="4117340"/>
          </a:xfrm>
          <a:prstGeom prst="rect">
            <a:avLst/>
          </a:prstGeom>
          <a:ln>
            <a:noFill/>
          </a:ln>
          <a:effectLst/>
        </p:spPr>
      </p:pic>
    </p:spTree>
    <p:extLst>
      <p:ext uri="{BB962C8B-B14F-4D97-AF65-F5344CB8AC3E}">
        <p14:creationId xmlns:p14="http://schemas.microsoft.com/office/powerpoint/2010/main" val="1204762850"/>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wipe(up)">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wipe(up)">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wipe(up)">
                                      <p:cBhvr>
                                        <p:cTn id="17" dur="500"/>
                                        <p:tgtEl>
                                          <p:spTgt spid="3">
                                            <p:txEl>
                                              <p:pRg st="2" end="2"/>
                                            </p:txEl>
                                          </p:spTgt>
                                        </p:tgtEl>
                                      </p:cBhvr>
                                    </p:animEffect>
                                  </p:childTnLst>
                                </p:cTn>
                              </p:par>
                              <p:par>
                                <p:cTn id="18" presetID="22" presetClass="entr" presetSubtype="8"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wipe(left)">
                                      <p:cBhvr>
                                        <p:cTn id="20" dur="500"/>
                                        <p:tgtEl>
                                          <p:spTgt spid="10"/>
                                        </p:tgtEl>
                                      </p:cBhvr>
                                    </p:animEffect>
                                  </p:childTnLst>
                                </p:cTn>
                              </p:par>
                            </p:childTnLst>
                          </p:cTn>
                        </p:par>
                        <p:par>
                          <p:cTn id="21" fill="hold">
                            <p:stCondLst>
                              <p:cond delay="500"/>
                            </p:stCondLst>
                            <p:childTnLst>
                              <p:par>
                                <p:cTn id="22" presetID="14" presetClass="entr" presetSubtype="5" fill="hold"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randombar(vertic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7BE43FF-7B4E-43E4-849E-63800C608363}"/>
              </a:ext>
            </a:extLst>
          </p:cNvPr>
          <p:cNvSpPr>
            <a:spLocks noGrp="1"/>
          </p:cNvSpPr>
          <p:nvPr>
            <p:ph type="title"/>
          </p:nvPr>
        </p:nvSpPr>
        <p:spPr>
          <a:xfrm>
            <a:off x="-3234610" y="-388345"/>
            <a:ext cx="10515600" cy="1325563"/>
          </a:xfrm>
        </p:spPr>
        <p:txBody>
          <a:bodyPr>
            <a:normAutofit/>
          </a:bodyPr>
          <a:lstStyle/>
          <a:p>
            <a:pPr algn="ctr">
              <a:lnSpc>
                <a:spcPct val="130000"/>
              </a:lnSpc>
            </a:pPr>
            <a:r>
              <a:rPr lang="zh-CN" altLang="en-US" kern="100" dirty="0">
                <a:solidFill>
                  <a:srgbClr val="0C3757"/>
                </a:solidFill>
                <a:cs typeface="+mn-ea"/>
                <a:sym typeface="+mn-lt"/>
              </a:rPr>
              <a:t/>
            </a:r>
            <a:br>
              <a:rPr lang="zh-CN" altLang="en-US" kern="100" dirty="0">
                <a:solidFill>
                  <a:srgbClr val="0C3757"/>
                </a:solidFill>
                <a:cs typeface="+mn-ea"/>
                <a:sym typeface="+mn-lt"/>
              </a:rPr>
            </a:br>
            <a:r>
              <a:rPr lang="zh-CN" altLang="en-US" sz="3100" b="1" kern="2200" dirty="0">
                <a:solidFill>
                  <a:schemeClr val="bg1">
                    <a:lumMod val="95000"/>
                  </a:schemeClr>
                </a:solidFill>
                <a:latin typeface="+mn-lt"/>
                <a:ea typeface="+mn-ea"/>
                <a:cs typeface="+mn-ea"/>
                <a:sym typeface="+mn-lt"/>
              </a:rPr>
              <a:t>区块链简介</a:t>
            </a:r>
            <a:endParaRPr lang="zh-CN" altLang="en-US" b="1" kern="2200" dirty="0">
              <a:solidFill>
                <a:schemeClr val="bg1">
                  <a:lumMod val="95000"/>
                </a:schemeClr>
              </a:solidFill>
              <a:latin typeface="+mn-lt"/>
              <a:ea typeface="+mn-ea"/>
              <a:cs typeface="+mn-ea"/>
              <a:sym typeface="+mn-lt"/>
            </a:endParaRPr>
          </a:p>
        </p:txBody>
      </p:sp>
      <p:sp>
        <p:nvSpPr>
          <p:cNvPr id="3" name="文本占位符 2">
            <a:extLst>
              <a:ext uri="{FF2B5EF4-FFF2-40B4-BE49-F238E27FC236}">
                <a16:creationId xmlns:a16="http://schemas.microsoft.com/office/drawing/2014/main" xmlns="" id="{078E0BD2-870C-4553-A0C3-CFD42D2F46A2}"/>
              </a:ext>
            </a:extLst>
          </p:cNvPr>
          <p:cNvSpPr>
            <a:spLocks noGrp="1"/>
          </p:cNvSpPr>
          <p:nvPr>
            <p:ph type="body" idx="4294967295"/>
          </p:nvPr>
        </p:nvSpPr>
        <p:spPr>
          <a:xfrm>
            <a:off x="1000125" y="2207512"/>
            <a:ext cx="10334625" cy="4351337"/>
          </a:xfrm>
        </p:spPr>
        <p:txBody>
          <a:bodyPr>
            <a:normAutofit/>
          </a:bodyPr>
          <a:lstStyle/>
          <a:p>
            <a:pPr marR="0" lvl="0" rtl="0">
              <a:lnSpc>
                <a:spcPct val="130000"/>
              </a:lnSpc>
            </a:pPr>
            <a:r>
              <a:rPr lang="zh-CN" altLang="en-US" sz="1800" b="0" i="0" u="none" strike="noStrike" kern="100" baseline="0" dirty="0">
                <a:solidFill>
                  <a:schemeClr val="bg1"/>
                </a:solidFill>
                <a:cs typeface="+mn-ea"/>
                <a:sym typeface="+mn-lt"/>
              </a:rPr>
              <a:t>区块链是一个分布式账本，一种通过去中心化、去信任的方式集体维护一个可靠数据库的技术方案。</a:t>
            </a:r>
          </a:p>
          <a:p>
            <a:pPr marL="0" marR="0" lvl="0" indent="0" rtl="0">
              <a:lnSpc>
                <a:spcPct val="130000"/>
              </a:lnSpc>
              <a:buNone/>
            </a:pPr>
            <a:r>
              <a:rPr lang="zh-CN" altLang="en-US" sz="2000" b="0" i="0" u="none" strike="noStrike" kern="100" baseline="0" dirty="0">
                <a:solidFill>
                  <a:schemeClr val="bg1"/>
                </a:solidFill>
                <a:cs typeface="+mn-ea"/>
                <a:sym typeface="+mn-lt"/>
              </a:rPr>
              <a:t>从数据的角度来看</a:t>
            </a:r>
          </a:p>
          <a:p>
            <a:pPr marR="0" lvl="0" rtl="0">
              <a:lnSpc>
                <a:spcPct val="130000"/>
              </a:lnSpc>
            </a:pPr>
            <a:r>
              <a:rPr lang="zh-CN" altLang="en-US" sz="1800" b="0" i="0" u="none" strike="noStrike" kern="100" baseline="0" dirty="0">
                <a:solidFill>
                  <a:schemeClr val="bg1"/>
                </a:solidFill>
                <a:cs typeface="+mn-ea"/>
                <a:sym typeface="+mn-lt"/>
              </a:rPr>
              <a:t>区块链是一种几乎不可能被更改的分布式数据库。这里的“分布式”不仅体现为数据的分布式存储，也体现为数据的分布式记录（即由系统参与者共同维护）。</a:t>
            </a:r>
          </a:p>
          <a:p>
            <a:pPr marL="0" marR="0" lvl="0" indent="0" rtl="0">
              <a:lnSpc>
                <a:spcPct val="130000"/>
              </a:lnSpc>
              <a:buNone/>
            </a:pPr>
            <a:r>
              <a:rPr lang="zh-CN" altLang="en-US" sz="2000" b="0" i="0" u="none" strike="noStrike" kern="1400" baseline="0" dirty="0">
                <a:solidFill>
                  <a:schemeClr val="bg1"/>
                </a:solidFill>
                <a:cs typeface="+mn-ea"/>
                <a:sym typeface="+mn-lt"/>
              </a:rPr>
              <a:t>从技术的角度来看</a:t>
            </a:r>
          </a:p>
          <a:p>
            <a:pPr marR="0" lvl="0" rtl="0">
              <a:lnSpc>
                <a:spcPct val="130000"/>
              </a:lnSpc>
            </a:pPr>
            <a:r>
              <a:rPr lang="zh-CN" altLang="en-US" sz="1800" b="0" i="0" u="none" strike="noStrike" kern="1400" baseline="0" dirty="0">
                <a:solidFill>
                  <a:schemeClr val="bg1"/>
                </a:solidFill>
                <a:cs typeface="+mn-ea"/>
                <a:sym typeface="+mn-lt"/>
              </a:rPr>
              <a:t>区块链并不是一种单一的技术，而是多种技术整合的结果。这些技术以新的结构组合在一起，形成了一种新的数据记录、存储和表达的方式。</a:t>
            </a:r>
          </a:p>
        </p:txBody>
      </p:sp>
      <p:grpSp>
        <p:nvGrpSpPr>
          <p:cNvPr id="8" name="组合 7">
            <a:extLst>
              <a:ext uri="{FF2B5EF4-FFF2-40B4-BE49-F238E27FC236}">
                <a16:creationId xmlns:a16="http://schemas.microsoft.com/office/drawing/2014/main" xmlns="" id="{A444B11C-D8AB-47E7-A21F-243D21A55C98}"/>
              </a:ext>
            </a:extLst>
          </p:cNvPr>
          <p:cNvGrpSpPr/>
          <p:nvPr/>
        </p:nvGrpSpPr>
        <p:grpSpPr>
          <a:xfrm>
            <a:off x="239983" y="1385920"/>
            <a:ext cx="2381429" cy="728846"/>
            <a:chOff x="314628" y="1732076"/>
            <a:chExt cx="2381429" cy="728846"/>
          </a:xfrm>
        </p:grpSpPr>
        <p:grpSp>
          <p:nvGrpSpPr>
            <p:cNvPr id="4" name="组合 3">
              <a:extLst>
                <a:ext uri="{FF2B5EF4-FFF2-40B4-BE49-F238E27FC236}">
                  <a16:creationId xmlns:a16="http://schemas.microsoft.com/office/drawing/2014/main" xmlns="" id="{6C35FCFE-3C02-4F99-9336-2AEC47449E89}"/>
                </a:ext>
              </a:extLst>
            </p:cNvPr>
            <p:cNvGrpSpPr/>
            <p:nvPr/>
          </p:nvGrpSpPr>
          <p:grpSpPr>
            <a:xfrm>
              <a:off x="314628" y="1732076"/>
              <a:ext cx="2381429" cy="728846"/>
              <a:chOff x="1411638" y="1635704"/>
              <a:chExt cx="3677810" cy="650630"/>
            </a:xfrm>
          </p:grpSpPr>
          <p:sp>
            <p:nvSpPr>
              <p:cNvPr id="5" name="流程图: 存储数据 4">
                <a:extLst>
                  <a:ext uri="{FF2B5EF4-FFF2-40B4-BE49-F238E27FC236}">
                    <a16:creationId xmlns:a16="http://schemas.microsoft.com/office/drawing/2014/main" xmlns="" id="{80F28B4D-F7B2-4E47-91F7-F3E1141C0191}"/>
                  </a:ext>
                </a:extLst>
              </p:cNvPr>
              <p:cNvSpPr/>
              <p:nvPr/>
            </p:nvSpPr>
            <p:spPr>
              <a:xfrm>
                <a:off x="2785533" y="1635704"/>
                <a:ext cx="2303915" cy="501039"/>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文本框 5">
                <a:extLst>
                  <a:ext uri="{FF2B5EF4-FFF2-40B4-BE49-F238E27FC236}">
                    <a16:creationId xmlns:a16="http://schemas.microsoft.com/office/drawing/2014/main" xmlns="" id="{49CC5A1D-6704-4695-8FBB-ACF17EFD5675}"/>
                  </a:ext>
                </a:extLst>
              </p:cNvPr>
              <p:cNvSpPr txBox="1"/>
              <p:nvPr/>
            </p:nvSpPr>
            <p:spPr>
              <a:xfrm>
                <a:off x="1411638" y="1886224"/>
                <a:ext cx="184731" cy="400110"/>
              </a:xfrm>
              <a:prstGeom prst="rect">
                <a:avLst/>
              </a:prstGeom>
              <a:noFill/>
            </p:spPr>
            <p:txBody>
              <a:bodyPr wrap="none" rtlCol="0">
                <a:spAutoFit/>
                <a:scene3d>
                  <a:camera prst="orthographicFront"/>
                  <a:lightRig rig="threePt" dir="t"/>
                </a:scene3d>
                <a:sp3d contourW="12700"/>
              </a:bodyPr>
              <a:lstStyle/>
              <a:p>
                <a:pPr lvl="0"/>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7" name="矩形 6">
              <a:extLst>
                <a:ext uri="{FF2B5EF4-FFF2-40B4-BE49-F238E27FC236}">
                  <a16:creationId xmlns:a16="http://schemas.microsoft.com/office/drawing/2014/main" xmlns="" id="{F9ACA6B6-0DBA-41C4-89CC-28AA2CB20DC9}"/>
                </a:ext>
              </a:extLst>
            </p:cNvPr>
            <p:cNvSpPr/>
            <p:nvPr/>
          </p:nvSpPr>
          <p:spPr>
            <a:xfrm>
              <a:off x="1481811" y="1736952"/>
              <a:ext cx="902811" cy="523220"/>
            </a:xfrm>
            <a:prstGeom prst="rect">
              <a:avLst/>
            </a:prstGeom>
          </p:spPr>
          <p:txBody>
            <a:bodyPr wrap="none">
              <a:spAutoFit/>
            </a:bodyPr>
            <a:lstStyle/>
            <a:p>
              <a:r>
                <a:rPr lang="zh-CN" altLang="en-US" sz="2800" b="1" kern="100" dirty="0">
                  <a:solidFill>
                    <a:srgbClr val="406079"/>
                  </a:solidFill>
                  <a:cs typeface="+mn-ea"/>
                  <a:sym typeface="+mn-lt"/>
                </a:rPr>
                <a:t>定义</a:t>
              </a:r>
              <a:endParaRPr lang="zh-CN" altLang="en-US" sz="2800" b="1" dirty="0">
                <a:solidFill>
                  <a:srgbClr val="406079"/>
                </a:solidFill>
              </a:endParaRPr>
            </a:p>
          </p:txBody>
        </p:sp>
      </p:grpSp>
    </p:spTree>
    <p:extLst>
      <p:ext uri="{BB962C8B-B14F-4D97-AF65-F5344CB8AC3E}">
        <p14:creationId xmlns:p14="http://schemas.microsoft.com/office/powerpoint/2010/main" val="1277690708"/>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1" fill="hold" grpId="0" nodeType="click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wipe(up)">
                                      <p:cBhvr>
                                        <p:cTn id="14" dur="500"/>
                                        <p:tgtEl>
                                          <p:spTgt spid="3">
                                            <p:txEl>
                                              <p:pRg st="0" end="0"/>
                                            </p:txEl>
                                          </p:spTgt>
                                        </p:tgtEl>
                                      </p:cBhvr>
                                    </p:animEffec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3">
                                            <p:txEl>
                                              <p:pRg st="1" end="1"/>
                                            </p:txEl>
                                          </p:spTgt>
                                        </p:tgtEl>
                                        <p:attrNameLst>
                                          <p:attrName>style.visibility</p:attrName>
                                        </p:attrNameLst>
                                      </p:cBhvr>
                                      <p:to>
                                        <p:strVal val="visible"/>
                                      </p:to>
                                    </p:set>
                                    <p:animEffect transition="in" filter="wipe(up)">
                                      <p:cBhvr>
                                        <p:cTn id="19" dur="500"/>
                                        <p:tgtEl>
                                          <p:spTgt spid="3">
                                            <p:txEl>
                                              <p:pRg st="1" end="1"/>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0" nodeType="clickEffect">
                                  <p:stCondLst>
                                    <p:cond delay="0"/>
                                  </p:stCondLst>
                                  <p:childTnLst>
                                    <p:set>
                                      <p:cBhvr>
                                        <p:cTn id="23" dur="1" fill="hold">
                                          <p:stCondLst>
                                            <p:cond delay="0"/>
                                          </p:stCondLst>
                                        </p:cTn>
                                        <p:tgtEl>
                                          <p:spTgt spid="3">
                                            <p:txEl>
                                              <p:pRg st="2" end="2"/>
                                            </p:txEl>
                                          </p:spTgt>
                                        </p:tgtEl>
                                        <p:attrNameLst>
                                          <p:attrName>style.visibility</p:attrName>
                                        </p:attrNameLst>
                                      </p:cBhvr>
                                      <p:to>
                                        <p:strVal val="visible"/>
                                      </p:to>
                                    </p:set>
                                    <p:animEffect transition="in" filter="wipe(up)">
                                      <p:cBhvr>
                                        <p:cTn id="24" dur="500"/>
                                        <p:tgtEl>
                                          <p:spTgt spid="3">
                                            <p:txEl>
                                              <p:pRg st="2" end="2"/>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22" presetClass="entr" presetSubtype="1" fill="hold" grpId="0" nodeType="clickEffect">
                                  <p:stCondLst>
                                    <p:cond delay="0"/>
                                  </p:stCondLst>
                                  <p:childTnLst>
                                    <p:set>
                                      <p:cBhvr>
                                        <p:cTn id="28" dur="1" fill="hold">
                                          <p:stCondLst>
                                            <p:cond delay="0"/>
                                          </p:stCondLst>
                                        </p:cTn>
                                        <p:tgtEl>
                                          <p:spTgt spid="3">
                                            <p:txEl>
                                              <p:pRg st="3" end="3"/>
                                            </p:txEl>
                                          </p:spTgt>
                                        </p:tgtEl>
                                        <p:attrNameLst>
                                          <p:attrName>style.visibility</p:attrName>
                                        </p:attrNameLst>
                                      </p:cBhvr>
                                      <p:to>
                                        <p:strVal val="visible"/>
                                      </p:to>
                                    </p:set>
                                    <p:animEffect transition="in" filter="wipe(up)">
                                      <p:cBhvr>
                                        <p:cTn id="29" dur="500"/>
                                        <p:tgtEl>
                                          <p:spTgt spid="3">
                                            <p:txEl>
                                              <p:pRg st="3" end="3"/>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22" presetClass="entr" presetSubtype="1" fill="hold" grpId="0" nodeType="clickEffect">
                                  <p:stCondLst>
                                    <p:cond delay="0"/>
                                  </p:stCondLst>
                                  <p:childTnLst>
                                    <p:set>
                                      <p:cBhvr>
                                        <p:cTn id="33" dur="1" fill="hold">
                                          <p:stCondLst>
                                            <p:cond delay="0"/>
                                          </p:stCondLst>
                                        </p:cTn>
                                        <p:tgtEl>
                                          <p:spTgt spid="3">
                                            <p:txEl>
                                              <p:pRg st="4" end="4"/>
                                            </p:txEl>
                                          </p:spTgt>
                                        </p:tgtEl>
                                        <p:attrNameLst>
                                          <p:attrName>style.visibility</p:attrName>
                                        </p:attrNameLst>
                                      </p:cBhvr>
                                      <p:to>
                                        <p:strVal val="visible"/>
                                      </p:to>
                                    </p:set>
                                    <p:animEffect transition="in" filter="wipe(up)">
                                      <p:cBhvr>
                                        <p:cTn id="34"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9B392350-0F11-47DA-BC34-EE4459914D20}"/>
              </a:ext>
            </a:extLst>
          </p:cNvPr>
          <p:cNvSpPr>
            <a:spLocks noGrp="1"/>
          </p:cNvSpPr>
          <p:nvPr>
            <p:ph type="title"/>
          </p:nvPr>
        </p:nvSpPr>
        <p:spPr>
          <a:xfrm>
            <a:off x="-3350240" y="-107984"/>
            <a:ext cx="10515600" cy="1325563"/>
          </a:xfrm>
        </p:spPr>
        <p:txBody>
          <a:bodyPr>
            <a:normAutofit/>
          </a:bodyPr>
          <a:lstStyle/>
          <a:p>
            <a:pPr marR="0" algn="ctr">
              <a:lnSpc>
                <a:spcPct val="130000"/>
              </a:lnSpc>
            </a:pPr>
            <a:r>
              <a:rPr lang="zh-CN" altLang="en-US" sz="2800" b="1" kern="2200" dirty="0">
                <a:solidFill>
                  <a:schemeClr val="bg1">
                    <a:lumMod val="95000"/>
                  </a:schemeClr>
                </a:solidFill>
                <a:latin typeface="+mn-lt"/>
                <a:ea typeface="+mn-ea"/>
                <a:cs typeface="+mn-ea"/>
                <a:sym typeface="+mn-lt"/>
              </a:rPr>
              <a:t>区块链简介</a:t>
            </a:r>
          </a:p>
        </p:txBody>
      </p:sp>
      <p:sp>
        <p:nvSpPr>
          <p:cNvPr id="6" name="流程图: 存储数据 5">
            <a:extLst>
              <a:ext uri="{FF2B5EF4-FFF2-40B4-BE49-F238E27FC236}">
                <a16:creationId xmlns:a16="http://schemas.microsoft.com/office/drawing/2014/main" xmlns="" id="{00C503BA-47B1-4BF4-AA8E-0AE35BE50EF6}"/>
              </a:ext>
            </a:extLst>
          </p:cNvPr>
          <p:cNvSpPr/>
          <p:nvPr/>
        </p:nvSpPr>
        <p:spPr>
          <a:xfrm>
            <a:off x="1161653" y="1958698"/>
            <a:ext cx="1491814" cy="561272"/>
          </a:xfrm>
          <a:prstGeom prst="flowChartOnlineStorag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文本占位符 2">
            <a:extLst>
              <a:ext uri="{FF2B5EF4-FFF2-40B4-BE49-F238E27FC236}">
                <a16:creationId xmlns:a16="http://schemas.microsoft.com/office/drawing/2014/main" xmlns="" id="{658CF655-94C0-4E08-9E2D-EBD6328CBDB6}"/>
              </a:ext>
            </a:extLst>
          </p:cNvPr>
          <p:cNvSpPr>
            <a:spLocks noGrp="1"/>
          </p:cNvSpPr>
          <p:nvPr>
            <p:ph type="body" idx="4294967295"/>
          </p:nvPr>
        </p:nvSpPr>
        <p:spPr>
          <a:xfrm>
            <a:off x="1405081" y="1906473"/>
            <a:ext cx="4267931" cy="4351338"/>
          </a:xfrm>
        </p:spPr>
        <p:txBody>
          <a:bodyPr/>
          <a:lstStyle/>
          <a:p>
            <a:pPr marL="0" marR="0" lvl="0" indent="0" rtl="0">
              <a:lnSpc>
                <a:spcPct val="130000"/>
              </a:lnSpc>
              <a:buNone/>
            </a:pPr>
            <a:r>
              <a:rPr lang="zh-CN" altLang="en-US" b="1" i="0" u="none" strike="noStrike" kern="100" baseline="0" dirty="0">
                <a:solidFill>
                  <a:srgbClr val="406079"/>
                </a:solidFill>
                <a:cs typeface="+mn-ea"/>
                <a:sym typeface="+mn-lt"/>
              </a:rPr>
              <a:t>动态</a:t>
            </a:r>
          </a:p>
          <a:p>
            <a:pPr marR="0" lvl="0" rtl="0">
              <a:lnSpc>
                <a:spcPct val="130000"/>
              </a:lnSpc>
            </a:pPr>
            <a:r>
              <a:rPr lang="zh-CN" altLang="en-US" sz="1800" b="0" i="0" u="none" strike="noStrike" kern="100" baseline="0" dirty="0">
                <a:solidFill>
                  <a:schemeClr val="bg1">
                    <a:lumMod val="95000"/>
                  </a:schemeClr>
                </a:solidFill>
                <a:cs typeface="+mn-ea"/>
                <a:sym typeface="+mn-lt"/>
              </a:rPr>
              <a:t>国际权威杂志</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经济学人</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哈佛商业周刊</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福布斯杂志</a:t>
            </a:r>
            <a:r>
              <a:rPr lang="en-US" altLang="zh-CN" sz="1800" b="0" i="0" u="none" strike="noStrike" kern="100" baseline="0" dirty="0">
                <a:solidFill>
                  <a:schemeClr val="bg1">
                    <a:lumMod val="95000"/>
                  </a:schemeClr>
                </a:solidFill>
                <a:cs typeface="+mn-ea"/>
                <a:sym typeface="+mn-lt"/>
              </a:rPr>
              <a:t>》</a:t>
            </a:r>
            <a:r>
              <a:rPr lang="zh-CN" altLang="en-US" sz="1800" b="0" i="0" u="none" strike="noStrike" kern="100" baseline="0" dirty="0">
                <a:solidFill>
                  <a:schemeClr val="bg1">
                    <a:lumMod val="95000"/>
                  </a:schemeClr>
                </a:solidFill>
                <a:cs typeface="+mn-ea"/>
                <a:sym typeface="+mn-lt"/>
              </a:rPr>
              <a:t>等相继报道区块链技术将影响世界。</a:t>
            </a:r>
          </a:p>
          <a:p>
            <a:pPr marR="0" lvl="0" rtl="0">
              <a:lnSpc>
                <a:spcPct val="130000"/>
              </a:lnSpc>
            </a:pPr>
            <a:r>
              <a:rPr lang="zh-CN" altLang="en-US" sz="1800" b="0" i="0" u="none" strike="noStrike" kern="100" baseline="0" dirty="0">
                <a:solidFill>
                  <a:schemeClr val="bg1">
                    <a:lumMod val="95000"/>
                  </a:schemeClr>
                </a:solidFill>
                <a:cs typeface="+mn-ea"/>
                <a:sym typeface="+mn-lt"/>
              </a:rPr>
              <a:t>创业公司</a:t>
            </a:r>
            <a:r>
              <a:rPr lang="en-US" altLang="zh-CN" sz="1800" b="0" i="0" u="none" strike="noStrike" kern="100" baseline="0" dirty="0">
                <a:solidFill>
                  <a:schemeClr val="bg1">
                    <a:lumMod val="95000"/>
                  </a:schemeClr>
                </a:solidFill>
                <a:cs typeface="+mn-ea"/>
                <a:sym typeface="+mn-lt"/>
              </a:rPr>
              <a:t>R3</a:t>
            </a:r>
            <a:r>
              <a:rPr lang="zh-CN" altLang="en-US" sz="1800" b="0" i="0" u="none" strike="noStrike" kern="100" baseline="0" dirty="0">
                <a:solidFill>
                  <a:schemeClr val="bg1">
                    <a:lumMod val="95000"/>
                  </a:schemeClr>
                </a:solidFill>
                <a:cs typeface="+mn-ea"/>
                <a:sym typeface="+mn-lt"/>
              </a:rPr>
              <a:t>联合全球</a:t>
            </a:r>
            <a:r>
              <a:rPr lang="en-US" altLang="zh-CN" sz="1800" b="0" i="0" u="none" strike="noStrike" kern="100" baseline="0" dirty="0">
                <a:solidFill>
                  <a:schemeClr val="bg1">
                    <a:lumMod val="95000"/>
                  </a:schemeClr>
                </a:solidFill>
                <a:cs typeface="+mn-ea"/>
                <a:sym typeface="+mn-lt"/>
              </a:rPr>
              <a:t>42</a:t>
            </a:r>
            <a:r>
              <a:rPr lang="zh-CN" altLang="en-US" sz="1800" b="0" i="0" u="none" strike="noStrike" kern="100" baseline="0" dirty="0">
                <a:solidFill>
                  <a:schemeClr val="bg1">
                    <a:lumMod val="95000"/>
                  </a:schemeClr>
                </a:solidFill>
                <a:cs typeface="+mn-ea"/>
                <a:sym typeface="+mn-lt"/>
              </a:rPr>
              <a:t>家顶级银行成立区块链联盟，包括摩根大通、美国银行、汇丰银行、花旗银行、富国银行、三菱</a:t>
            </a:r>
            <a:r>
              <a:rPr lang="en-US" altLang="zh-CN" sz="1800" b="0" i="0" u="none" strike="noStrike" kern="100" baseline="0" dirty="0">
                <a:solidFill>
                  <a:schemeClr val="bg1">
                    <a:lumMod val="95000"/>
                  </a:schemeClr>
                </a:solidFill>
                <a:cs typeface="+mn-ea"/>
                <a:sym typeface="+mn-lt"/>
              </a:rPr>
              <a:t>UFJ</a:t>
            </a:r>
            <a:r>
              <a:rPr lang="zh-CN" altLang="en-US" sz="1800" b="0" i="0" u="none" strike="noStrike" kern="100" baseline="0" dirty="0">
                <a:solidFill>
                  <a:schemeClr val="bg1">
                    <a:lumMod val="95000"/>
                  </a:schemeClr>
                </a:solidFill>
                <a:cs typeface="+mn-ea"/>
                <a:sym typeface="+mn-lt"/>
              </a:rPr>
              <a:t>金融集团、巴克莱银行、高盛、德意志银行等。</a:t>
            </a:r>
          </a:p>
        </p:txBody>
      </p:sp>
      <p:pic>
        <p:nvPicPr>
          <p:cNvPr id="7" name="图片 6">
            <a:extLst>
              <a:ext uri="{FF2B5EF4-FFF2-40B4-BE49-F238E27FC236}">
                <a16:creationId xmlns:a16="http://schemas.microsoft.com/office/drawing/2014/main" xmlns="" id="{052FD25F-3D19-4928-8414-BF4DF054EF7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3306" y="2653392"/>
            <a:ext cx="4762500" cy="2857500"/>
          </a:xfrm>
          <a:prstGeom prst="rect">
            <a:avLst/>
          </a:prstGeom>
        </p:spPr>
      </p:pic>
      <p:cxnSp>
        <p:nvCxnSpPr>
          <p:cNvPr id="8" name="30">
            <a:extLst>
              <a:ext uri="{FF2B5EF4-FFF2-40B4-BE49-F238E27FC236}">
                <a16:creationId xmlns:a16="http://schemas.microsoft.com/office/drawing/2014/main" xmlns="" id="{9FD4F2CE-35EB-4704-B319-5DE847538CE6}"/>
              </a:ext>
            </a:extLst>
          </p:cNvPr>
          <p:cNvCxnSpPr>
            <a:cxnSpLocks/>
          </p:cNvCxnSpPr>
          <p:nvPr/>
        </p:nvCxnSpPr>
        <p:spPr>
          <a:xfrm>
            <a:off x="5882210" y="1958698"/>
            <a:ext cx="0" cy="4299113"/>
          </a:xfrm>
          <a:prstGeom prst="line">
            <a:avLst/>
          </a:prstGeom>
          <a:ln w="127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2422006"/>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par>
                                <p:cTn id="9" presetID="42" presetClass="entr" presetSubtype="0" fill="hold" grpId="0" nodeType="with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fade">
                                      <p:cBhvr>
                                        <p:cTn id="11" dur="1000"/>
                                        <p:tgtEl>
                                          <p:spTgt spid="3">
                                            <p:txEl>
                                              <p:pRg st="0" end="0"/>
                                            </p:txEl>
                                          </p:spTgt>
                                        </p:tgtEl>
                                      </p:cBhvr>
                                    </p:animEffect>
                                    <p:anim calcmode="lin" valueType="num">
                                      <p:cBhvr>
                                        <p:cTn id="12"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13"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fade">
                                      <p:cBhvr>
                                        <p:cTn id="16" dur="1000"/>
                                        <p:tgtEl>
                                          <p:spTgt spid="3">
                                            <p:txEl>
                                              <p:pRg st="1" end="1"/>
                                            </p:txEl>
                                          </p:spTgt>
                                        </p:tgtEl>
                                      </p:cBhvr>
                                    </p:animEffect>
                                    <p:anim calcmode="lin" valueType="num">
                                      <p:cBhvr>
                                        <p:cTn id="17"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8" dur="1000" fill="hold"/>
                                        <p:tgtEl>
                                          <p:spTgt spid="3">
                                            <p:txEl>
                                              <p:pRg st="1" end="1"/>
                                            </p:txEl>
                                          </p:spTgt>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fade">
                                      <p:cBhvr>
                                        <p:cTn id="21" dur="1000"/>
                                        <p:tgtEl>
                                          <p:spTgt spid="3">
                                            <p:txEl>
                                              <p:pRg st="2" end="2"/>
                                            </p:txEl>
                                          </p:spTgt>
                                        </p:tgtEl>
                                      </p:cBhvr>
                                    </p:animEffect>
                                    <p:anim calcmode="lin" valueType="num">
                                      <p:cBhvr>
                                        <p:cTn id="22"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3">
                                            <p:txEl>
                                              <p:pRg st="2" end="2"/>
                                            </p:txEl>
                                          </p:spTgt>
                                        </p:tgtEl>
                                        <p:attrNameLst>
                                          <p:attrName>ppt_y</p:attrName>
                                        </p:attrNameLst>
                                      </p:cBhvr>
                                      <p:tavLst>
                                        <p:tav tm="0">
                                          <p:val>
                                            <p:strVal val="#ppt_y+.1"/>
                                          </p:val>
                                        </p:tav>
                                        <p:tav tm="100000">
                                          <p:val>
                                            <p:strVal val="#ppt_y"/>
                                          </p:val>
                                        </p:tav>
                                      </p:tavLst>
                                    </p:anim>
                                  </p:childTnLst>
                                </p:cTn>
                              </p:par>
                              <p:par>
                                <p:cTn id="24" presetID="22" presetClass="entr" presetSubtype="8" fill="hold"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wipe(left)">
                                      <p:cBhvr>
                                        <p:cTn id="26" dur="500"/>
                                        <p:tgtEl>
                                          <p:spTgt spid="8"/>
                                        </p:tgtEl>
                                      </p:cBhvr>
                                    </p:animEffect>
                                  </p:childTnLst>
                                </p:cTn>
                              </p:par>
                            </p:childTnLst>
                          </p:cTn>
                        </p:par>
                      </p:childTnLst>
                    </p:cTn>
                  </p:par>
                  <p:par>
                    <p:cTn id="27" fill="hold">
                      <p:stCondLst>
                        <p:cond delay="indefinite"/>
                      </p:stCondLst>
                      <p:childTnLst>
                        <p:par>
                          <p:cTn id="28" fill="hold">
                            <p:stCondLst>
                              <p:cond delay="0"/>
                            </p:stCondLst>
                            <p:childTnLst>
                              <p:par>
                                <p:cTn id="29" presetID="16" presetClass="entr" presetSubtype="21" fill="hold" nodeType="click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barn(inVertical)">
                                      <p:cBhvr>
                                        <p:cTn id="3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 grpId="0" uiExpand="1"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E9A35128-E365-4D91-8583-833EBE096C2A}"/>
              </a:ext>
            </a:extLst>
          </p:cNvPr>
          <p:cNvSpPr>
            <a:spLocks noGrp="1"/>
          </p:cNvSpPr>
          <p:nvPr>
            <p:ph type="title" idx="4294967295"/>
          </p:nvPr>
        </p:nvSpPr>
        <p:spPr>
          <a:xfrm>
            <a:off x="3538538" y="3392488"/>
            <a:ext cx="5257800" cy="1325563"/>
          </a:xfrm>
        </p:spPr>
        <p:txBody>
          <a:bodyPr>
            <a:normAutofit/>
          </a:bodyPr>
          <a:lstStyle/>
          <a:p>
            <a:pPr algn="dist">
              <a:lnSpc>
                <a:spcPct val="130000"/>
              </a:lnSpc>
            </a:pPr>
            <a:r>
              <a:rPr lang="zh-CN" altLang="en-US" sz="6000" b="0" kern="2200" dirty="0">
                <a:solidFill>
                  <a:schemeClr val="bg1">
                    <a:lumMod val="95000"/>
                  </a:schemeClr>
                </a:solidFill>
                <a:cs typeface="+mn-ea"/>
                <a:sym typeface="+mn-lt"/>
              </a:rPr>
              <a:t> 特征及分类</a:t>
            </a:r>
            <a:endParaRPr lang="zh-CN" altLang="en-US" sz="6000" b="0" i="0" u="none" strike="noStrike" kern="2200" baseline="0" dirty="0">
              <a:solidFill>
                <a:schemeClr val="bg1">
                  <a:lumMod val="95000"/>
                </a:schemeClr>
              </a:solidFill>
              <a:latin typeface="+mn-lt"/>
              <a:ea typeface="+mn-ea"/>
              <a:cs typeface="+mn-ea"/>
              <a:sym typeface="+mn-lt"/>
            </a:endParaRPr>
          </a:p>
        </p:txBody>
      </p:sp>
      <p:sp>
        <p:nvSpPr>
          <p:cNvPr id="4" name="文本框 3">
            <a:extLst>
              <a:ext uri="{FF2B5EF4-FFF2-40B4-BE49-F238E27FC236}">
                <a16:creationId xmlns:a16="http://schemas.microsoft.com/office/drawing/2014/main" xmlns="" id="{02FD550C-A83F-4FE4-B08A-E502D299602A}"/>
              </a:ext>
            </a:extLst>
          </p:cNvPr>
          <p:cNvSpPr txBox="1"/>
          <p:nvPr/>
        </p:nvSpPr>
        <p:spPr>
          <a:xfrm>
            <a:off x="5201393" y="1876302"/>
            <a:ext cx="2992581" cy="1862048"/>
          </a:xfrm>
          <a:prstGeom prst="rect">
            <a:avLst/>
          </a:prstGeom>
          <a:noFill/>
        </p:spPr>
        <p:txBody>
          <a:bodyPr wrap="square" rtlCol="0">
            <a:spAutoFit/>
          </a:bodyPr>
          <a:lstStyle/>
          <a:p>
            <a:r>
              <a:rPr lang="en-US" altLang="zh-CN" sz="11500" dirty="0">
                <a:solidFill>
                  <a:schemeClr val="bg1"/>
                </a:solidFill>
              </a:rPr>
              <a:t>02</a:t>
            </a:r>
            <a:endParaRPr lang="zh-CN" altLang="en-US" sz="11500" dirty="0">
              <a:solidFill>
                <a:schemeClr val="bg1"/>
              </a:solidFill>
            </a:endParaRPr>
          </a:p>
        </p:txBody>
      </p:sp>
    </p:spTree>
    <p:extLst>
      <p:ext uri="{BB962C8B-B14F-4D97-AF65-F5344CB8AC3E}">
        <p14:creationId xmlns:p14="http://schemas.microsoft.com/office/powerpoint/2010/main" val="1679441413"/>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7"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900" decel="100000" fill="hold"/>
                                        <p:tgtEl>
                                          <p:spTgt spid="2"/>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2"/>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Rounded Corners 3">
            <a:extLst>
              <a:ext uri="{FF2B5EF4-FFF2-40B4-BE49-F238E27FC236}">
                <a16:creationId xmlns:a16="http://schemas.microsoft.com/office/drawing/2014/main" xmlns="" id="{7B183DFD-B675-425D-B925-41B404B8CD44}"/>
              </a:ext>
            </a:extLst>
          </p:cNvPr>
          <p:cNvSpPr/>
          <p:nvPr/>
        </p:nvSpPr>
        <p:spPr>
          <a:xfrm>
            <a:off x="8346809" y="2125916"/>
            <a:ext cx="1186884" cy="1186880"/>
          </a:xfrm>
          <a:prstGeom prst="flowChartOffpageConnector">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latin typeface="Arial" panose="020B0604020202020204" pitchFamily="34" charset="0"/>
              <a:ea typeface="微软雅黑" panose="020B0503020204020204" pitchFamily="34" charset="-122"/>
              <a:sym typeface="Arial" panose="020B0604020202020204" pitchFamily="34" charset="0"/>
            </a:endParaRPr>
          </a:p>
        </p:txBody>
      </p:sp>
      <p:sp>
        <p:nvSpPr>
          <p:cNvPr id="9" name="Rectangle: Rounded Corners 3">
            <a:extLst>
              <a:ext uri="{FF2B5EF4-FFF2-40B4-BE49-F238E27FC236}">
                <a16:creationId xmlns:a16="http://schemas.microsoft.com/office/drawing/2014/main" xmlns="" id="{C601D0D9-233E-4C22-9FCA-91C1C2F285B9}"/>
              </a:ext>
            </a:extLst>
          </p:cNvPr>
          <p:cNvSpPr/>
          <p:nvPr/>
        </p:nvSpPr>
        <p:spPr>
          <a:xfrm>
            <a:off x="2466141" y="2206114"/>
            <a:ext cx="1186884" cy="1186880"/>
          </a:xfrm>
          <a:prstGeom prst="flowChartOffpageConnector">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pitchFamily="34" charset="0"/>
              <a:ea typeface="微软雅黑" panose="020B0503020204020204" pitchFamily="34" charset="-122"/>
              <a:sym typeface="Arial" panose="020B0604020202020204" pitchFamily="34" charset="0"/>
            </a:endParaRPr>
          </a:p>
        </p:txBody>
      </p:sp>
      <p:sp>
        <p:nvSpPr>
          <p:cNvPr id="2" name="标题 1">
            <a:extLst>
              <a:ext uri="{FF2B5EF4-FFF2-40B4-BE49-F238E27FC236}">
                <a16:creationId xmlns:a16="http://schemas.microsoft.com/office/drawing/2014/main" xmlns="" id="{DB11C998-B528-4685-980C-1B6FED28388F}"/>
              </a:ext>
            </a:extLst>
          </p:cNvPr>
          <p:cNvSpPr>
            <a:spLocks noGrp="1"/>
          </p:cNvSpPr>
          <p:nvPr>
            <p:ph type="title"/>
          </p:nvPr>
        </p:nvSpPr>
        <p:spPr>
          <a:xfrm>
            <a:off x="-3282538" y="-120648"/>
            <a:ext cx="10515600" cy="1325563"/>
          </a:xfrm>
        </p:spPr>
        <p:txBody>
          <a:bodyPr>
            <a:normAutofit/>
          </a:bodyPr>
          <a:lstStyle/>
          <a:p>
            <a:pPr marR="0" algn="ctr">
              <a:lnSpc>
                <a:spcPct val="130000"/>
              </a:lnSpc>
            </a:pPr>
            <a:r>
              <a:rPr lang="zh-CN" altLang="en-US" sz="2800" b="1" kern="2200" dirty="0">
                <a:solidFill>
                  <a:schemeClr val="bg1">
                    <a:lumMod val="95000"/>
                  </a:schemeClr>
                </a:solidFill>
                <a:latin typeface="+mn-lt"/>
                <a:ea typeface="+mn-ea"/>
                <a:cs typeface="+mn-ea"/>
                <a:sym typeface="+mn-lt"/>
              </a:rPr>
              <a:t>特征及分类</a:t>
            </a:r>
          </a:p>
        </p:txBody>
      </p:sp>
      <p:sp>
        <p:nvSpPr>
          <p:cNvPr id="3" name="文本占位符 2">
            <a:extLst>
              <a:ext uri="{FF2B5EF4-FFF2-40B4-BE49-F238E27FC236}">
                <a16:creationId xmlns:a16="http://schemas.microsoft.com/office/drawing/2014/main" xmlns="" id="{B33417EF-DF8E-4BA6-99B6-F3AE2E30E8B9}"/>
              </a:ext>
            </a:extLst>
          </p:cNvPr>
          <p:cNvSpPr>
            <a:spLocks noGrp="1"/>
          </p:cNvSpPr>
          <p:nvPr>
            <p:ph type="body" idx="4294967295"/>
          </p:nvPr>
        </p:nvSpPr>
        <p:spPr>
          <a:xfrm>
            <a:off x="974215" y="3734376"/>
            <a:ext cx="4555070" cy="2514024"/>
          </a:xfrm>
        </p:spPr>
        <p:txBody>
          <a:bodyPr>
            <a:normAutofit/>
          </a:bodyPr>
          <a:lstStyle/>
          <a:p>
            <a:pPr marL="0" marR="0" lvl="0" indent="0" rtl="0">
              <a:lnSpc>
                <a:spcPct val="130000"/>
              </a:lnSpc>
              <a:buNone/>
            </a:pPr>
            <a:r>
              <a:rPr lang="zh-CN" altLang="en-US" sz="1800" b="0" i="0" u="none" strike="noStrike" kern="100" baseline="0" dirty="0">
                <a:solidFill>
                  <a:schemeClr val="bg1">
                    <a:lumMod val="95000"/>
                  </a:schemeClr>
                </a:solidFill>
                <a:cs typeface="+mn-ea"/>
                <a:sym typeface="+mn-lt"/>
              </a:rPr>
              <a:t>任何人都可以参与到区块链网络，每一台设备都能作为一个节点，每个节点都允许获得一份完整的数据库拷贝。节点间基于一套共识机制，通过竞争计算共同维护整个区块链。任一节点失效，其余节点仍能正常工作。</a:t>
            </a:r>
          </a:p>
        </p:txBody>
      </p:sp>
      <p:sp>
        <p:nvSpPr>
          <p:cNvPr id="4" name="矩形 3">
            <a:extLst>
              <a:ext uri="{FF2B5EF4-FFF2-40B4-BE49-F238E27FC236}">
                <a16:creationId xmlns:a16="http://schemas.microsoft.com/office/drawing/2014/main" xmlns="" id="{D3D85CC6-6B16-457F-85F0-52A3EB8F1858}"/>
              </a:ext>
            </a:extLst>
          </p:cNvPr>
          <p:cNvSpPr/>
          <p:nvPr/>
        </p:nvSpPr>
        <p:spPr>
          <a:xfrm>
            <a:off x="1064391" y="1260031"/>
            <a:ext cx="1348105" cy="652486"/>
          </a:xfrm>
          <a:prstGeom prst="flowChartOnlineStorage">
            <a:avLst/>
          </a:prstGeom>
          <a:solidFill>
            <a:schemeClr val="bg1">
              <a:lumMod val="95000"/>
            </a:schemeClr>
          </a:solidFill>
        </p:spPr>
        <p:txBody>
          <a:bodyPr wrap="none">
            <a:spAutoFit/>
          </a:bodyPr>
          <a:lstStyle/>
          <a:p>
            <a:pPr lvl="0">
              <a:lnSpc>
                <a:spcPct val="130000"/>
              </a:lnSpc>
            </a:pPr>
            <a:r>
              <a:rPr lang="zh-CN" altLang="en-US" sz="2800" b="1" kern="100" dirty="0">
                <a:solidFill>
                  <a:srgbClr val="406079"/>
                </a:solidFill>
                <a:cs typeface="+mn-ea"/>
                <a:sym typeface="+mn-lt"/>
              </a:rPr>
              <a:t>特征</a:t>
            </a:r>
          </a:p>
        </p:txBody>
      </p:sp>
      <p:sp>
        <p:nvSpPr>
          <p:cNvPr id="6" name="矩形 5">
            <a:extLst>
              <a:ext uri="{FF2B5EF4-FFF2-40B4-BE49-F238E27FC236}">
                <a16:creationId xmlns:a16="http://schemas.microsoft.com/office/drawing/2014/main" xmlns="" id="{DBD4934B-8981-44CC-8970-9221634578DA}"/>
              </a:ext>
            </a:extLst>
          </p:cNvPr>
          <p:cNvSpPr/>
          <p:nvPr/>
        </p:nvSpPr>
        <p:spPr>
          <a:xfrm>
            <a:off x="6662716" y="3378201"/>
            <a:ext cx="4555067" cy="2252924"/>
          </a:xfrm>
          <a:prstGeom prst="rect">
            <a:avLst/>
          </a:prstGeom>
        </p:spPr>
        <p:txBody>
          <a:bodyPr wrap="square">
            <a:spAutoFit/>
          </a:bodyPr>
          <a:lstStyle/>
          <a:p>
            <a:pPr lvl="0">
              <a:lnSpc>
                <a:spcPct val="130000"/>
              </a:lnSpc>
            </a:pPr>
            <a:endParaRPr lang="zh-CN" altLang="en-US" kern="100" dirty="0">
              <a:solidFill>
                <a:schemeClr val="bg1"/>
              </a:solidFill>
              <a:cs typeface="+mn-ea"/>
              <a:sym typeface="+mn-lt"/>
            </a:endParaRPr>
          </a:p>
          <a:p>
            <a:pPr lvl="0">
              <a:lnSpc>
                <a:spcPct val="130000"/>
              </a:lnSpc>
            </a:pPr>
            <a:r>
              <a:rPr lang="zh-CN" altLang="en-US" kern="100" dirty="0">
                <a:solidFill>
                  <a:schemeClr val="bg1"/>
                </a:solidFill>
                <a:cs typeface="+mn-ea"/>
                <a:sym typeface="+mn-lt"/>
              </a:rPr>
              <a:t>区块链由众多节点共同组成一个端到端的网络，不存在中心化的设备和管理机构。节点之间数据交换通过数字签名技术进行验证，无需互相信任，只要按照系统既定的规则进行，节点之间不能也无法欺骗其它节点。</a:t>
            </a:r>
          </a:p>
        </p:txBody>
      </p:sp>
      <p:sp>
        <p:nvSpPr>
          <p:cNvPr id="7" name="矩形 6">
            <a:extLst>
              <a:ext uri="{FF2B5EF4-FFF2-40B4-BE49-F238E27FC236}">
                <a16:creationId xmlns:a16="http://schemas.microsoft.com/office/drawing/2014/main" xmlns="" id="{92A574EA-7809-401F-B83E-ABBC5877D40A}"/>
              </a:ext>
            </a:extLst>
          </p:cNvPr>
          <p:cNvSpPr/>
          <p:nvPr/>
        </p:nvSpPr>
        <p:spPr>
          <a:xfrm>
            <a:off x="2736417" y="2401380"/>
            <a:ext cx="646331" cy="812530"/>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开放</a:t>
            </a:r>
            <a:endParaRPr lang="en-US" altLang="zh-CN" b="1" kern="100" dirty="0">
              <a:solidFill>
                <a:srgbClr val="406079"/>
              </a:solidFill>
              <a:cs typeface="+mn-ea"/>
              <a:sym typeface="+mn-lt"/>
            </a:endParaRPr>
          </a:p>
          <a:p>
            <a:pPr lvl="0">
              <a:lnSpc>
                <a:spcPct val="130000"/>
              </a:lnSpc>
            </a:pPr>
            <a:r>
              <a:rPr lang="zh-CN" altLang="en-US" b="1" kern="100" dirty="0">
                <a:solidFill>
                  <a:srgbClr val="406079"/>
                </a:solidFill>
                <a:cs typeface="+mn-ea"/>
                <a:sym typeface="+mn-lt"/>
              </a:rPr>
              <a:t>共识</a:t>
            </a:r>
          </a:p>
        </p:txBody>
      </p:sp>
      <p:sp>
        <p:nvSpPr>
          <p:cNvPr id="8" name="矩形 7">
            <a:extLst>
              <a:ext uri="{FF2B5EF4-FFF2-40B4-BE49-F238E27FC236}">
                <a16:creationId xmlns:a16="http://schemas.microsoft.com/office/drawing/2014/main" xmlns="" id="{FBB5FB3A-709D-4521-9CE3-835C163CA96E}"/>
              </a:ext>
            </a:extLst>
          </p:cNvPr>
          <p:cNvSpPr/>
          <p:nvPr/>
        </p:nvSpPr>
        <p:spPr>
          <a:xfrm>
            <a:off x="8501669" y="2330852"/>
            <a:ext cx="877163" cy="812530"/>
          </a:xfrm>
          <a:prstGeom prst="rect">
            <a:avLst/>
          </a:prstGeom>
        </p:spPr>
        <p:txBody>
          <a:bodyPr wrap="none">
            <a:spAutoFit/>
          </a:bodyPr>
          <a:lstStyle/>
          <a:p>
            <a:pPr lvl="0">
              <a:lnSpc>
                <a:spcPct val="130000"/>
              </a:lnSpc>
            </a:pPr>
            <a:r>
              <a:rPr lang="zh-CN" altLang="en-US" b="1" kern="100" dirty="0">
                <a:solidFill>
                  <a:srgbClr val="406079"/>
                </a:solidFill>
                <a:cs typeface="+mn-ea"/>
                <a:sym typeface="+mn-lt"/>
              </a:rPr>
              <a:t>去中心</a:t>
            </a:r>
            <a:endParaRPr lang="en-US" altLang="zh-CN" b="1" kern="100" dirty="0">
              <a:solidFill>
                <a:srgbClr val="406079"/>
              </a:solidFill>
              <a:cs typeface="+mn-ea"/>
              <a:sym typeface="+mn-lt"/>
            </a:endParaRPr>
          </a:p>
          <a:p>
            <a:pPr lvl="0">
              <a:lnSpc>
                <a:spcPct val="130000"/>
              </a:lnSpc>
            </a:pPr>
            <a:r>
              <a:rPr lang="zh-CN" altLang="en-US" b="1" kern="100" dirty="0">
                <a:solidFill>
                  <a:srgbClr val="406079"/>
                </a:solidFill>
                <a:cs typeface="+mn-ea"/>
                <a:sym typeface="+mn-lt"/>
              </a:rPr>
              <a:t>去信任</a:t>
            </a:r>
            <a:endParaRPr lang="en-US" altLang="zh-CN" b="1" kern="100" dirty="0">
              <a:solidFill>
                <a:srgbClr val="406079"/>
              </a:solidFill>
              <a:cs typeface="+mn-ea"/>
              <a:sym typeface="+mn-lt"/>
            </a:endParaRPr>
          </a:p>
        </p:txBody>
      </p:sp>
      <p:cxnSp>
        <p:nvCxnSpPr>
          <p:cNvPr id="12" name="直接连接符 11">
            <a:extLst>
              <a:ext uri="{FF2B5EF4-FFF2-40B4-BE49-F238E27FC236}">
                <a16:creationId xmlns:a16="http://schemas.microsoft.com/office/drawing/2014/main" xmlns="" id="{AB7C9770-5EEF-4482-B009-761EE1B33B0A}"/>
              </a:ext>
            </a:extLst>
          </p:cNvPr>
          <p:cNvCxnSpPr>
            <a:cxnSpLocks/>
          </p:cNvCxnSpPr>
          <p:nvPr/>
        </p:nvCxnSpPr>
        <p:spPr>
          <a:xfrm>
            <a:off x="3059582" y="3429000"/>
            <a:ext cx="5880667" cy="0"/>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a:extLst>
              <a:ext uri="{FF2B5EF4-FFF2-40B4-BE49-F238E27FC236}">
                <a16:creationId xmlns:a16="http://schemas.microsoft.com/office/drawing/2014/main" xmlns="" id="{5E790F10-0DDE-48C9-8CD8-B125D80C68A1}"/>
              </a:ext>
            </a:extLst>
          </p:cNvPr>
          <p:cNvCxnSpPr>
            <a:cxnSpLocks/>
          </p:cNvCxnSpPr>
          <p:nvPr/>
        </p:nvCxnSpPr>
        <p:spPr>
          <a:xfrm flipV="1">
            <a:off x="6146104" y="1504422"/>
            <a:ext cx="0" cy="4743978"/>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5643066"/>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0-#ppt_w/2"/>
                                          </p:val>
                                        </p:tav>
                                        <p:tav tm="100000">
                                          <p:val>
                                            <p:strVal val="#ppt_x"/>
                                          </p:val>
                                        </p:tav>
                                      </p:tavLst>
                                    </p:anim>
                                    <p:anim calcmode="lin" valueType="num">
                                      <p:cBhvr additive="base">
                                        <p:cTn id="12" dur="500" fill="hold"/>
                                        <p:tgtEl>
                                          <p:spTgt spid="9"/>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2" presetClass="entr" presetSubtype="1" fill="hold" grpId="0" nodeType="clickEffect">
                                  <p:stCondLst>
                                    <p:cond delay="0"/>
                                  </p:stCondLst>
                                  <p:childTnLst>
                                    <p:set>
                                      <p:cBhvr>
                                        <p:cTn id="16" dur="1" fill="hold">
                                          <p:stCondLst>
                                            <p:cond delay="0"/>
                                          </p:stCondLst>
                                        </p:cTn>
                                        <p:tgtEl>
                                          <p:spTgt spid="3">
                                            <p:txEl>
                                              <p:pRg st="0" end="0"/>
                                            </p:txEl>
                                          </p:spTgt>
                                        </p:tgtEl>
                                        <p:attrNameLst>
                                          <p:attrName>style.visibility</p:attrName>
                                        </p:attrNameLst>
                                      </p:cBhvr>
                                      <p:to>
                                        <p:strVal val="visible"/>
                                      </p:to>
                                    </p:set>
                                    <p:animEffect transition="in" filter="wipe(up)">
                                      <p:cBhvr>
                                        <p:cTn id="17" dur="500"/>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 presetClass="entr" presetSubtype="2" fill="hold" grpId="0" nodeType="click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1+#ppt_w/2"/>
                                          </p:val>
                                        </p:tav>
                                        <p:tav tm="100000">
                                          <p:val>
                                            <p:strVal val="#ppt_x"/>
                                          </p:val>
                                        </p:tav>
                                      </p:tavLst>
                                    </p:anim>
                                    <p:anim calcmode="lin" valueType="num">
                                      <p:cBhvr additive="base">
                                        <p:cTn id="23" dur="500" fill="hold"/>
                                        <p:tgtEl>
                                          <p:spTgt spid="10"/>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fill="hold"/>
                                        <p:tgtEl>
                                          <p:spTgt spid="8"/>
                                        </p:tgtEl>
                                        <p:attrNameLst>
                                          <p:attrName>ppt_x</p:attrName>
                                        </p:attrNameLst>
                                      </p:cBhvr>
                                      <p:tavLst>
                                        <p:tav tm="0">
                                          <p:val>
                                            <p:strVal val="1+#ppt_w/2"/>
                                          </p:val>
                                        </p:tav>
                                        <p:tav tm="100000">
                                          <p:val>
                                            <p:strVal val="#ppt_x"/>
                                          </p:val>
                                        </p:tav>
                                      </p:tavLst>
                                    </p:anim>
                                    <p:anim calcmode="lin" valueType="num">
                                      <p:cBhvr additive="base">
                                        <p:cTn id="27" dur="500" fill="hold"/>
                                        <p:tgtEl>
                                          <p:spTgt spid="8"/>
                                        </p:tgtEl>
                                        <p:attrNameLst>
                                          <p:attrName>ppt_y</p:attrName>
                                        </p:attrNameLst>
                                      </p:cBhvr>
                                      <p:tavLst>
                                        <p:tav tm="0">
                                          <p:val>
                                            <p:strVal val="#ppt_y"/>
                                          </p:val>
                                        </p:tav>
                                        <p:tav tm="100000">
                                          <p:val>
                                            <p:strVal val="#ppt_y"/>
                                          </p:val>
                                        </p:tav>
                                      </p:tavLst>
                                    </p:anim>
                                  </p:childTnLst>
                                </p:cTn>
                              </p:par>
                            </p:childTnLst>
                          </p:cTn>
                        </p:par>
                      </p:childTnLst>
                    </p:cTn>
                  </p:par>
                  <p:par>
                    <p:cTn id="28" fill="hold">
                      <p:stCondLst>
                        <p:cond delay="indefinite"/>
                      </p:stCondLst>
                      <p:childTnLst>
                        <p:par>
                          <p:cTn id="29" fill="hold">
                            <p:stCondLst>
                              <p:cond delay="0"/>
                            </p:stCondLst>
                            <p:childTnLst>
                              <p:par>
                                <p:cTn id="30" presetID="22" presetClass="entr" presetSubtype="1" fill="hold" grpId="0" nodeType="clickEffect">
                                  <p:stCondLst>
                                    <p:cond delay="0"/>
                                  </p:stCondLst>
                                  <p:childTnLst>
                                    <p:set>
                                      <p:cBhvr>
                                        <p:cTn id="31" dur="1" fill="hold">
                                          <p:stCondLst>
                                            <p:cond delay="0"/>
                                          </p:stCondLst>
                                        </p:cTn>
                                        <p:tgtEl>
                                          <p:spTgt spid="6"/>
                                        </p:tgtEl>
                                        <p:attrNameLst>
                                          <p:attrName>style.visibility</p:attrName>
                                        </p:attrNameLst>
                                      </p:cBhvr>
                                      <p:to>
                                        <p:strVal val="visible"/>
                                      </p:to>
                                    </p:set>
                                    <p:animEffect transition="in" filter="wipe(up)">
                                      <p:cBhvr>
                                        <p:cTn id="32" dur="500"/>
                                        <p:tgtEl>
                                          <p:spTgt spid="6"/>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16"/>
                                        </p:tgtEl>
                                        <p:attrNameLst>
                                          <p:attrName>style.visibility</p:attrName>
                                        </p:attrNameLst>
                                      </p:cBhvr>
                                      <p:to>
                                        <p:strVal val="visible"/>
                                      </p:to>
                                    </p:set>
                                    <p:animEffect transition="in" filter="wipe(down)">
                                      <p:cBhvr>
                                        <p:cTn id="37" dur="500"/>
                                        <p:tgtEl>
                                          <p:spTgt spid="16"/>
                                        </p:tgtEl>
                                      </p:cBhvr>
                                    </p:animEffect>
                                  </p:childTnLst>
                                </p:cTn>
                              </p:par>
                              <p:par>
                                <p:cTn id="38" presetID="22" presetClass="entr" presetSubtype="4" fill="hold" nodeType="with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wipe(down)">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9" grpId="0" animBg="1"/>
      <p:bldP spid="3" grpId="0" build="p"/>
      <p:bldP spid="6" grpId="0"/>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Rounded Corners 3">
            <a:extLst>
              <a:ext uri="{FF2B5EF4-FFF2-40B4-BE49-F238E27FC236}">
                <a16:creationId xmlns:a16="http://schemas.microsoft.com/office/drawing/2014/main" xmlns="" id="{0A6B8F63-1E8A-486F-8661-11B8DF6DE415}"/>
              </a:ext>
            </a:extLst>
          </p:cNvPr>
          <p:cNvSpPr/>
          <p:nvPr/>
        </p:nvSpPr>
        <p:spPr>
          <a:xfrm>
            <a:off x="2466141" y="2206114"/>
            <a:ext cx="1186884" cy="1186880"/>
          </a:xfrm>
          <a:prstGeom prst="flowChartOffpageConnector">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Arial" panose="020B0604020202020204" pitchFamily="34" charset="0"/>
              <a:ea typeface="微软雅黑" panose="020B0503020204020204" pitchFamily="34" charset="-122"/>
              <a:sym typeface="Arial" panose="020B0604020202020204" pitchFamily="34" charset="0"/>
            </a:endParaRPr>
          </a:p>
        </p:txBody>
      </p:sp>
      <p:grpSp>
        <p:nvGrpSpPr>
          <p:cNvPr id="14" name="组合 13">
            <a:extLst>
              <a:ext uri="{FF2B5EF4-FFF2-40B4-BE49-F238E27FC236}">
                <a16:creationId xmlns:a16="http://schemas.microsoft.com/office/drawing/2014/main" xmlns="" id="{8F679DD4-801B-4BE5-A6CD-9ABE9B3B5D75}"/>
              </a:ext>
            </a:extLst>
          </p:cNvPr>
          <p:cNvGrpSpPr/>
          <p:nvPr/>
        </p:nvGrpSpPr>
        <p:grpSpPr>
          <a:xfrm rot="18900000">
            <a:off x="8467285" y="2093646"/>
            <a:ext cx="1186880" cy="1193772"/>
            <a:chOff x="8346811" y="2125914"/>
            <a:chExt cx="1186880" cy="1193772"/>
          </a:xfrm>
        </p:grpSpPr>
        <p:sp>
          <p:nvSpPr>
            <p:cNvPr id="10" name="Rectangle: Rounded Corners 3">
              <a:extLst>
                <a:ext uri="{FF2B5EF4-FFF2-40B4-BE49-F238E27FC236}">
                  <a16:creationId xmlns:a16="http://schemas.microsoft.com/office/drawing/2014/main" xmlns="" id="{7B918C5F-C51E-442F-95D8-558F9AAC83C1}"/>
                </a:ext>
              </a:extLst>
            </p:cNvPr>
            <p:cNvSpPr/>
            <p:nvPr/>
          </p:nvSpPr>
          <p:spPr>
            <a:xfrm rot="2700000">
              <a:off x="8346809" y="2125916"/>
              <a:ext cx="1186884" cy="1186880"/>
            </a:xfrm>
            <a:prstGeom prst="flowChartOffpageConnector">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latin typeface="Arial" panose="020B0604020202020204" pitchFamily="34" charset="0"/>
                <a:ea typeface="微软雅黑" panose="020B0503020204020204" pitchFamily="34" charset="-122"/>
                <a:sym typeface="Arial" panose="020B0604020202020204" pitchFamily="34" charset="0"/>
              </a:endParaRPr>
            </a:p>
          </p:txBody>
        </p:sp>
        <p:sp>
          <p:nvSpPr>
            <p:cNvPr id="6" name="矩形 5">
              <a:extLst>
                <a:ext uri="{FF2B5EF4-FFF2-40B4-BE49-F238E27FC236}">
                  <a16:creationId xmlns:a16="http://schemas.microsoft.com/office/drawing/2014/main" xmlns="" id="{85ACC1A7-2EA2-48AE-9A65-13EEF2781549}"/>
                </a:ext>
              </a:extLst>
            </p:cNvPr>
            <p:cNvSpPr/>
            <p:nvPr/>
          </p:nvSpPr>
          <p:spPr>
            <a:xfrm rot="2700000">
              <a:off x="8386253" y="2377184"/>
              <a:ext cx="1107996" cy="777008"/>
            </a:xfrm>
            <a:prstGeom prst="flowChartOffpageConnector">
              <a:avLst/>
            </a:prstGeom>
            <a:solidFill>
              <a:schemeClr val="bg1">
                <a:lumMod val="95000"/>
              </a:schemeClr>
            </a:solidFill>
            <a:ln w="28575">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r>
                <a:rPr lang="zh-CN" altLang="en-US" dirty="0">
                  <a:solidFill>
                    <a:srgbClr val="406079"/>
                  </a:solidFill>
                  <a:latin typeface="Arial" panose="020B0604020202020204" pitchFamily="34" charset="0"/>
                  <a:ea typeface="微软雅黑" panose="020B0503020204020204" pitchFamily="34" charset="-122"/>
                  <a:sym typeface="+mn-lt"/>
                </a:rPr>
                <a:t>不可篡改</a:t>
              </a:r>
              <a:endParaRPr lang="en-US" altLang="zh-CN" dirty="0">
                <a:solidFill>
                  <a:srgbClr val="406079"/>
                </a:solidFill>
                <a:latin typeface="Arial" panose="020B0604020202020204" pitchFamily="34" charset="0"/>
                <a:ea typeface="微软雅黑" panose="020B0503020204020204" pitchFamily="34" charset="-122"/>
                <a:sym typeface="+mn-lt"/>
              </a:endParaRPr>
            </a:p>
            <a:p>
              <a:pPr algn="ctr"/>
              <a:r>
                <a:rPr lang="zh-CN" altLang="en-US" dirty="0">
                  <a:solidFill>
                    <a:srgbClr val="406079"/>
                  </a:solidFill>
                  <a:latin typeface="Arial" panose="020B0604020202020204" pitchFamily="34" charset="0"/>
                  <a:ea typeface="微软雅黑" panose="020B0503020204020204" pitchFamily="34" charset="-122"/>
                  <a:sym typeface="+mn-lt"/>
                </a:rPr>
                <a:t>可追溯</a:t>
              </a:r>
            </a:p>
          </p:txBody>
        </p:sp>
      </p:grpSp>
      <p:sp>
        <p:nvSpPr>
          <p:cNvPr id="2" name="标题 1">
            <a:extLst>
              <a:ext uri="{FF2B5EF4-FFF2-40B4-BE49-F238E27FC236}">
                <a16:creationId xmlns:a16="http://schemas.microsoft.com/office/drawing/2014/main" xmlns="" id="{A245AEFF-7C8E-40FC-B15C-563B1D9F557A}"/>
              </a:ext>
            </a:extLst>
          </p:cNvPr>
          <p:cNvSpPr>
            <a:spLocks noGrp="1"/>
          </p:cNvSpPr>
          <p:nvPr>
            <p:ph type="title"/>
          </p:nvPr>
        </p:nvSpPr>
        <p:spPr>
          <a:xfrm>
            <a:off x="-3292671" y="-100105"/>
            <a:ext cx="10515600" cy="1325563"/>
          </a:xfrm>
        </p:spPr>
        <p:txBody>
          <a:bodyPr>
            <a:normAutofit/>
          </a:bodyPr>
          <a:lstStyle/>
          <a:p>
            <a:pPr marR="0" algn="ctr" rtl="0">
              <a:lnSpc>
                <a:spcPct val="130000"/>
              </a:lnSpc>
            </a:pPr>
            <a:r>
              <a:rPr lang="zh-CN" altLang="en-US" sz="2800" b="1" i="0" u="none" strike="noStrike" kern="2200" baseline="0" dirty="0">
                <a:solidFill>
                  <a:schemeClr val="bg1">
                    <a:lumMod val="95000"/>
                  </a:schemeClr>
                </a:solidFill>
                <a:latin typeface="+mn-lt"/>
                <a:ea typeface="+mn-ea"/>
                <a:cs typeface="+mn-ea"/>
                <a:sym typeface="+mn-lt"/>
              </a:rPr>
              <a:t>特征及分类</a:t>
            </a:r>
          </a:p>
        </p:txBody>
      </p:sp>
      <p:sp>
        <p:nvSpPr>
          <p:cNvPr id="3" name="文本占位符 2">
            <a:extLst>
              <a:ext uri="{FF2B5EF4-FFF2-40B4-BE49-F238E27FC236}">
                <a16:creationId xmlns:a16="http://schemas.microsoft.com/office/drawing/2014/main" xmlns="" id="{F411A504-FF43-4F2C-994F-8897E6C1E145}"/>
              </a:ext>
            </a:extLst>
          </p:cNvPr>
          <p:cNvSpPr>
            <a:spLocks noGrp="1"/>
          </p:cNvSpPr>
          <p:nvPr>
            <p:ph type="body" idx="4294967295"/>
          </p:nvPr>
        </p:nvSpPr>
        <p:spPr>
          <a:xfrm>
            <a:off x="996576" y="3754834"/>
            <a:ext cx="4507816" cy="2131220"/>
          </a:xfrm>
        </p:spPr>
        <p:txBody>
          <a:bodyPr>
            <a:normAutofit/>
          </a:bodyPr>
          <a:lstStyle/>
          <a:p>
            <a:pPr marL="0" marR="0" lvl="0" indent="0" rtl="0">
              <a:lnSpc>
                <a:spcPct val="130000"/>
              </a:lnSpc>
              <a:buNone/>
            </a:pPr>
            <a:r>
              <a:rPr lang="zh-CN" altLang="en-US" sz="1800" b="0" i="0" u="none" strike="noStrike" kern="100" baseline="0" dirty="0">
                <a:solidFill>
                  <a:schemeClr val="bg1">
                    <a:lumMod val="95000"/>
                  </a:schemeClr>
                </a:solidFill>
                <a:cs typeface="+mn-ea"/>
                <a:sym typeface="+mn-lt"/>
              </a:rPr>
              <a:t>区块链的运行规则是公开透明的，所有的数据信息也是公开的，因此每一笔交易都对所有节点可见。由于节点与节点之间是去信任的，因此节点之间无需公开身份，每个参与的节点都是匿名的。</a:t>
            </a:r>
          </a:p>
        </p:txBody>
      </p:sp>
      <p:sp>
        <p:nvSpPr>
          <p:cNvPr id="4" name="矩形 3">
            <a:extLst>
              <a:ext uri="{FF2B5EF4-FFF2-40B4-BE49-F238E27FC236}">
                <a16:creationId xmlns:a16="http://schemas.microsoft.com/office/drawing/2014/main" xmlns="" id="{985A391F-F319-45A0-98A4-628F84CB6962}"/>
              </a:ext>
            </a:extLst>
          </p:cNvPr>
          <p:cNvSpPr/>
          <p:nvPr/>
        </p:nvSpPr>
        <p:spPr>
          <a:xfrm>
            <a:off x="1291077" y="1389543"/>
            <a:ext cx="1348105" cy="652486"/>
          </a:xfrm>
          <a:prstGeom prst="flowChartOnlineStorage">
            <a:avLst/>
          </a:prstGeom>
          <a:solidFill>
            <a:schemeClr val="bg1">
              <a:lumMod val="95000"/>
            </a:schemeClr>
          </a:solidFill>
        </p:spPr>
        <p:txBody>
          <a:bodyPr wrap="none">
            <a:spAutoFit/>
          </a:bodyPr>
          <a:lstStyle/>
          <a:p>
            <a:pPr lvl="0">
              <a:lnSpc>
                <a:spcPct val="130000"/>
              </a:lnSpc>
            </a:pPr>
            <a:r>
              <a:rPr lang="zh-CN" altLang="en-US" sz="2800" b="1" kern="100" dirty="0">
                <a:solidFill>
                  <a:srgbClr val="406079"/>
                </a:solidFill>
                <a:cs typeface="+mn-ea"/>
                <a:sym typeface="+mn-lt"/>
              </a:rPr>
              <a:t>特征</a:t>
            </a:r>
          </a:p>
        </p:txBody>
      </p:sp>
      <p:sp>
        <p:nvSpPr>
          <p:cNvPr id="7" name="矩形 6">
            <a:extLst>
              <a:ext uri="{FF2B5EF4-FFF2-40B4-BE49-F238E27FC236}">
                <a16:creationId xmlns:a16="http://schemas.microsoft.com/office/drawing/2014/main" xmlns="" id="{CCBC733D-B85C-47EB-B00D-F793132B9862}"/>
              </a:ext>
            </a:extLst>
          </p:cNvPr>
          <p:cNvSpPr/>
          <p:nvPr/>
        </p:nvSpPr>
        <p:spPr>
          <a:xfrm>
            <a:off x="2505585" y="2377184"/>
            <a:ext cx="1107996" cy="812530"/>
          </a:xfrm>
          <a:prstGeom prst="rect">
            <a:avLst/>
          </a:prstGeom>
        </p:spPr>
        <p:txBody>
          <a:bodyPr wrap="none">
            <a:spAutoFit/>
          </a:bodyPr>
          <a:lstStyle/>
          <a:p>
            <a:pPr lvl="0">
              <a:lnSpc>
                <a:spcPct val="130000"/>
              </a:lnSpc>
            </a:pPr>
            <a:r>
              <a:rPr lang="zh-CN" altLang="en-US" kern="100" dirty="0">
                <a:solidFill>
                  <a:srgbClr val="406079"/>
                </a:solidFill>
                <a:cs typeface="+mn-ea"/>
                <a:sym typeface="+mn-lt"/>
              </a:rPr>
              <a:t>交易透明</a:t>
            </a:r>
            <a:endParaRPr lang="en-US" altLang="zh-CN" kern="100" dirty="0">
              <a:solidFill>
                <a:srgbClr val="406079"/>
              </a:solidFill>
              <a:cs typeface="+mn-ea"/>
              <a:sym typeface="+mn-lt"/>
            </a:endParaRPr>
          </a:p>
          <a:p>
            <a:pPr lvl="0">
              <a:lnSpc>
                <a:spcPct val="130000"/>
              </a:lnSpc>
            </a:pPr>
            <a:r>
              <a:rPr lang="zh-CN" altLang="en-US" kern="100" dirty="0">
                <a:solidFill>
                  <a:srgbClr val="406079"/>
                </a:solidFill>
                <a:cs typeface="+mn-ea"/>
                <a:sym typeface="+mn-lt"/>
              </a:rPr>
              <a:t>双方匿名</a:t>
            </a:r>
          </a:p>
        </p:txBody>
      </p:sp>
      <p:sp>
        <p:nvSpPr>
          <p:cNvPr id="8" name="矩形 7">
            <a:extLst>
              <a:ext uri="{FF2B5EF4-FFF2-40B4-BE49-F238E27FC236}">
                <a16:creationId xmlns:a16="http://schemas.microsoft.com/office/drawing/2014/main" xmlns="" id="{514A0FCE-0779-43BB-A243-040F7EB5859A}"/>
              </a:ext>
            </a:extLst>
          </p:cNvPr>
          <p:cNvSpPr/>
          <p:nvPr/>
        </p:nvSpPr>
        <p:spPr>
          <a:xfrm>
            <a:off x="6856943" y="3750468"/>
            <a:ext cx="4338481" cy="2252924"/>
          </a:xfrm>
          <a:prstGeom prst="rect">
            <a:avLst/>
          </a:prstGeom>
        </p:spPr>
        <p:txBody>
          <a:bodyPr wrap="square">
            <a:spAutoFit/>
          </a:bodyPr>
          <a:lstStyle/>
          <a:p>
            <a:pPr lvl="0">
              <a:lnSpc>
                <a:spcPct val="130000"/>
              </a:lnSpc>
            </a:pPr>
            <a:r>
              <a:rPr lang="zh-CN" altLang="en-US" kern="100" dirty="0">
                <a:solidFill>
                  <a:schemeClr val="bg1"/>
                </a:solidFill>
                <a:cs typeface="+mn-ea"/>
                <a:sym typeface="+mn-lt"/>
              </a:rPr>
              <a:t>单个甚至多个节点对数据库的修改无法影响其他节点的数据库，除非能控制整个网络中超过</a:t>
            </a:r>
            <a:r>
              <a:rPr lang="en-US" altLang="zh-CN" kern="100" dirty="0">
                <a:solidFill>
                  <a:schemeClr val="bg1"/>
                </a:solidFill>
                <a:cs typeface="+mn-ea"/>
                <a:sym typeface="+mn-lt"/>
              </a:rPr>
              <a:t>51%</a:t>
            </a:r>
            <a:r>
              <a:rPr lang="zh-CN" altLang="en-US" kern="100" dirty="0">
                <a:solidFill>
                  <a:schemeClr val="bg1"/>
                </a:solidFill>
                <a:cs typeface="+mn-ea"/>
                <a:sym typeface="+mn-lt"/>
              </a:rPr>
              <a:t>的节点同时修改，这几乎不可能发生。区块链中的每一笔交易都通过密码学方法与相邻两个区块串联，因此可以追溯到任何一笔交易的前世今生。</a:t>
            </a:r>
          </a:p>
        </p:txBody>
      </p:sp>
      <p:cxnSp>
        <p:nvCxnSpPr>
          <p:cNvPr id="11" name="直接连接符 10">
            <a:extLst>
              <a:ext uri="{FF2B5EF4-FFF2-40B4-BE49-F238E27FC236}">
                <a16:creationId xmlns:a16="http://schemas.microsoft.com/office/drawing/2014/main" xmlns="" id="{155EC91B-D675-4FA8-BD09-3D32947DDF7C}"/>
              </a:ext>
            </a:extLst>
          </p:cNvPr>
          <p:cNvCxnSpPr>
            <a:cxnSpLocks/>
          </p:cNvCxnSpPr>
          <p:nvPr/>
        </p:nvCxnSpPr>
        <p:spPr>
          <a:xfrm>
            <a:off x="4066357" y="2688097"/>
            <a:ext cx="4202162" cy="0"/>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2" name="直接连接符 11">
            <a:extLst>
              <a:ext uri="{FF2B5EF4-FFF2-40B4-BE49-F238E27FC236}">
                <a16:creationId xmlns:a16="http://schemas.microsoft.com/office/drawing/2014/main" xmlns="" id="{E6EF7C0E-307C-4283-8D42-61B1FD3B6428}"/>
              </a:ext>
            </a:extLst>
          </p:cNvPr>
          <p:cNvCxnSpPr>
            <a:cxnSpLocks/>
          </p:cNvCxnSpPr>
          <p:nvPr/>
        </p:nvCxnSpPr>
        <p:spPr>
          <a:xfrm flipV="1">
            <a:off x="6146104" y="1504422"/>
            <a:ext cx="0" cy="4743978"/>
          </a:xfrm>
          <a:prstGeom prst="line">
            <a:avLst/>
          </a:prstGeom>
          <a:ln w="38100">
            <a:solidFill>
              <a:schemeClr val="bg1">
                <a:lumMod val="95000"/>
              </a:schemeClr>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54525695"/>
      </p:ext>
    </p:extLst>
  </p:cSld>
  <p:clrMapOvr>
    <a:masterClrMapping/>
  </p:clrMapOvr>
  <mc:AlternateContent xmlns:mc="http://schemas.openxmlformats.org/markup-compatibility/2006" xmlns:p14="http://schemas.microsoft.com/office/powerpoint/2010/main">
    <mc:Choice Requires="p14">
      <p:transition spd="slow" p14:dur="2000" advClick="0" advTm="0">
        <p:random/>
      </p:transition>
    </mc:Choice>
    <mc:Fallback xmlns="">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1000"/>
                                        <p:tgtEl>
                                          <p:spTgt spid="9"/>
                                        </p:tgtEl>
                                      </p:cBhvr>
                                    </p:animEffect>
                                    <p:anim calcmode="lin" valueType="num">
                                      <p:cBhvr>
                                        <p:cTn id="13" dur="1000" fill="hold"/>
                                        <p:tgtEl>
                                          <p:spTgt spid="9"/>
                                        </p:tgtEl>
                                        <p:attrNameLst>
                                          <p:attrName>ppt_x</p:attrName>
                                        </p:attrNameLst>
                                      </p:cBhvr>
                                      <p:tavLst>
                                        <p:tav tm="0">
                                          <p:val>
                                            <p:strVal val="#ppt_x"/>
                                          </p:val>
                                        </p:tav>
                                        <p:tav tm="100000">
                                          <p:val>
                                            <p:strVal val="#ppt_x"/>
                                          </p:val>
                                        </p:tav>
                                      </p:tavLst>
                                    </p:anim>
                                    <p:anim calcmode="lin" valueType="num">
                                      <p:cBhvr>
                                        <p:cTn id="1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0" nodeType="clickEffect">
                                  <p:stCondLst>
                                    <p:cond delay="0"/>
                                  </p:stCondLst>
                                  <p:childTnLst>
                                    <p:set>
                                      <p:cBhvr>
                                        <p:cTn id="18" dur="1" fill="hold">
                                          <p:stCondLst>
                                            <p:cond delay="0"/>
                                          </p:stCondLst>
                                        </p:cTn>
                                        <p:tgtEl>
                                          <p:spTgt spid="3">
                                            <p:txEl>
                                              <p:pRg st="0" end="0"/>
                                            </p:txEl>
                                          </p:spTgt>
                                        </p:tgtEl>
                                        <p:attrNameLst>
                                          <p:attrName>style.visibility</p:attrName>
                                        </p:attrNameLst>
                                      </p:cBhvr>
                                      <p:to>
                                        <p:strVal val="visible"/>
                                      </p:to>
                                    </p:set>
                                    <p:animEffect transition="in" filter="wipe(up)">
                                      <p:cBhvr>
                                        <p:cTn id="19" dur="500"/>
                                        <p:tgtEl>
                                          <p:spTgt spid="3">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nodeType="click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1000"/>
                                        <p:tgtEl>
                                          <p:spTgt spid="14"/>
                                        </p:tgtEl>
                                      </p:cBhvr>
                                    </p:animEffect>
                                    <p:anim calcmode="lin" valueType="num">
                                      <p:cBhvr>
                                        <p:cTn id="25" dur="1000" fill="hold"/>
                                        <p:tgtEl>
                                          <p:spTgt spid="14"/>
                                        </p:tgtEl>
                                        <p:attrNameLst>
                                          <p:attrName>ppt_x</p:attrName>
                                        </p:attrNameLst>
                                      </p:cBhvr>
                                      <p:tavLst>
                                        <p:tav tm="0">
                                          <p:val>
                                            <p:strVal val="#ppt_x"/>
                                          </p:val>
                                        </p:tav>
                                        <p:tav tm="100000">
                                          <p:val>
                                            <p:strVal val="#ppt_x"/>
                                          </p:val>
                                        </p:tav>
                                      </p:tavLst>
                                    </p:anim>
                                    <p:anim calcmode="lin" valueType="num">
                                      <p:cBhvr>
                                        <p:cTn id="2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2" presetClass="entr" presetSubtype="1"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wipe(up)">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12"/>
                                        </p:tgtEl>
                                        <p:attrNameLst>
                                          <p:attrName>style.visibility</p:attrName>
                                        </p:attrNameLst>
                                      </p:cBhvr>
                                      <p:to>
                                        <p:strVal val="visible"/>
                                      </p:to>
                                    </p:set>
                                    <p:animEffect transition="in" filter="barn(inVertical)">
                                      <p:cBhvr>
                                        <p:cTn id="36" dur="500"/>
                                        <p:tgtEl>
                                          <p:spTgt spid="12"/>
                                        </p:tgtEl>
                                      </p:cBhvr>
                                    </p:animEffect>
                                  </p:childTnLst>
                                </p:cTn>
                              </p:par>
                              <p:par>
                                <p:cTn id="37" presetID="16" presetClass="entr" presetSubtype="21" fill="hold" nodeType="withEffect">
                                  <p:stCondLst>
                                    <p:cond delay="0"/>
                                  </p:stCondLst>
                                  <p:childTnLst>
                                    <p:set>
                                      <p:cBhvr>
                                        <p:cTn id="38" dur="1" fill="hold">
                                          <p:stCondLst>
                                            <p:cond delay="0"/>
                                          </p:stCondLst>
                                        </p:cTn>
                                        <p:tgtEl>
                                          <p:spTgt spid="11"/>
                                        </p:tgtEl>
                                        <p:attrNameLst>
                                          <p:attrName>style.visibility</p:attrName>
                                        </p:attrNameLst>
                                      </p:cBhvr>
                                      <p:to>
                                        <p:strVal val="visible"/>
                                      </p:to>
                                    </p:set>
                                    <p:animEffect transition="in" filter="barn(inVertical)">
                                      <p:cBhvr>
                                        <p:cTn id="3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3" grpId="0" build="p"/>
      <p:bldP spid="7" grpId="0"/>
      <p:bldP spid="8"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区块链介绍"/>
</p:tagLst>
</file>

<file path=ppt/tags/tag10.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59"/>
</p:tagLst>
</file>

<file path=ppt/tags/tag11.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57"/>
</p:tagLst>
</file>

<file path=ppt/tags/tag12.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55"/>
</p:tagLst>
</file>

<file path=ppt/tags/tag13.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53"/>
</p:tagLst>
</file>

<file path=ppt/tags/tag14.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51"/>
</p:tagLst>
</file>

<file path=ppt/tags/tag15.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文本框 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MH" val="20180308170925"/>
  <p:tag name="MH_LIBRARY" val="GRAPHIC"/>
</p:tagLst>
</file>

<file path=ppt/tags/tag4.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矩形 1"/>
</p:tagLst>
</file>

<file path=ppt/tags/tag5.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矩形 1"/>
</p:tagLst>
</file>

<file path=ppt/tags/tag6.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矩形 1"/>
</p:tagLst>
</file>

<file path=ppt/tags/tag7.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矩形 1"/>
</p:tagLst>
</file>

<file path=ppt/tags/tag8.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Oval 61"/>
</p:tagLst>
</file>

<file path=ppt/tags/tag9.xml><?xml version="1.0" encoding="utf-8"?>
<p:tagLst xmlns:a="http://schemas.openxmlformats.org/drawingml/2006/main" xmlns:r="http://schemas.openxmlformats.org/officeDocument/2006/relationships" xmlns:p="http://schemas.openxmlformats.org/presentationml/2006/main">
  <p:tag name="MH" val="20180308170925"/>
  <p:tag name="MH_LIBRARY" val="GRAPHIC"/>
  <p:tag name="MH_ORDER" val="矩形 1"/>
</p:tagLst>
</file>

<file path=ppt/theme/theme1.xml><?xml version="1.0" encoding="utf-8"?>
<a:theme xmlns:a="http://schemas.openxmlformats.org/drawingml/2006/main" name="Office 主题​​">
  <a:themeElements>
    <a:clrScheme name="自定义 4">
      <a:dk1>
        <a:sysClr val="windowText" lastClr="000000"/>
      </a:dk1>
      <a:lt1>
        <a:sysClr val="window" lastClr="FFFFFF"/>
      </a:lt1>
      <a:dk2>
        <a:srgbClr val="44546A"/>
      </a:dk2>
      <a:lt2>
        <a:srgbClr val="E7E6E6"/>
      </a:lt2>
      <a:accent1>
        <a:srgbClr val="002060"/>
      </a:accent1>
      <a:accent2>
        <a:srgbClr val="002060"/>
      </a:accent2>
      <a:accent3>
        <a:srgbClr val="002060"/>
      </a:accent3>
      <a:accent4>
        <a:srgbClr val="002060"/>
      </a:accent4>
      <a:accent5>
        <a:srgbClr val="002060"/>
      </a:accent5>
      <a:accent6>
        <a:srgbClr val="002060"/>
      </a:accent6>
      <a:hlink>
        <a:srgbClr val="0563C1"/>
      </a:hlink>
      <a:folHlink>
        <a:srgbClr val="954F72"/>
      </a:folHlink>
    </a:clrScheme>
    <a:fontScheme name="uqcleadu">
      <a:majorFont>
        <a:latin typeface="Arial"/>
        <a:ea typeface="Microsoft YaHei"/>
        <a:cs typeface=""/>
      </a:majorFont>
      <a:minorFont>
        <a:latin typeface="Arial"/>
        <a:ea typeface="Microsoft YaHei"/>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Template>
  <TotalTime>563</TotalTime>
  <Words>2735</Words>
  <Application>Microsoft Office PowerPoint</Application>
  <PresentationFormat>宽屏</PresentationFormat>
  <Paragraphs>208</Paragraphs>
  <Slides>33</Slides>
  <Notes>33</Notes>
  <HiddenSlides>0</HiddenSlides>
  <MMClips>2</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33</vt:i4>
      </vt:variant>
    </vt:vector>
  </HeadingPairs>
  <TitlesOfParts>
    <vt:vector size="42" baseType="lpstr">
      <vt:lpstr>等线</vt:lpstr>
      <vt:lpstr>宋体</vt:lpstr>
      <vt:lpstr>Microsoft YaHei</vt:lpstr>
      <vt:lpstr>Microsoft YaHei</vt:lpstr>
      <vt:lpstr>Arial</vt:lpstr>
      <vt:lpstr>Arial Rounded MT Bold</vt:lpstr>
      <vt:lpstr>Calibri</vt:lpstr>
      <vt:lpstr>Times New Roman</vt:lpstr>
      <vt:lpstr>Office 主题​​</vt:lpstr>
      <vt:lpstr>PowerPoint 演示文稿</vt:lpstr>
      <vt:lpstr>PowerPoint 演示文稿</vt:lpstr>
      <vt:lpstr>区块链简介</vt:lpstr>
      <vt:lpstr>区块链简介</vt:lpstr>
      <vt:lpstr> 区块链简介</vt:lpstr>
      <vt:lpstr>区块链简介</vt:lpstr>
      <vt:lpstr> 特征及分类</vt:lpstr>
      <vt:lpstr>特征及分类</vt:lpstr>
      <vt:lpstr>特征及分类</vt:lpstr>
      <vt:lpstr> 特征及分类</vt:lpstr>
      <vt:lpstr>区块链网络</vt:lpstr>
      <vt:lpstr>区块链网络</vt:lpstr>
      <vt:lpstr>区块链网络</vt:lpstr>
      <vt:lpstr>区块链网络</vt:lpstr>
      <vt:lpstr>区块链网络</vt:lpstr>
      <vt:lpstr>区块链网络</vt:lpstr>
      <vt:lpstr>区块链网络</vt:lpstr>
      <vt:lpstr>区块链网络</vt:lpstr>
      <vt:lpstr>区块链网络</vt:lpstr>
      <vt:lpstr>数据结构</vt:lpstr>
      <vt:lpstr>数据结构</vt:lpstr>
      <vt:lpstr>数据结构</vt:lpstr>
      <vt:lpstr>数据结构</vt:lpstr>
      <vt:lpstr>数据结构</vt:lpstr>
      <vt:lpstr>核心问题</vt:lpstr>
      <vt:lpstr>核心问题</vt:lpstr>
      <vt:lpstr>核心问题</vt:lpstr>
      <vt:lpstr>核心问题</vt:lpstr>
      <vt:lpstr>核心问题</vt:lpstr>
      <vt:lpstr>前景展望</vt:lpstr>
      <vt:lpstr> 前景展望</vt:lpstr>
      <vt:lpstr>前景展望</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区块链介绍</dc:title>
  <dc:creator>Administrator</dc:creator>
  <cp:lastModifiedBy>梁彬</cp:lastModifiedBy>
  <cp:revision>260</cp:revision>
  <dcterms:created xsi:type="dcterms:W3CDTF">2018-03-06T13:20:00Z</dcterms:created>
  <dcterms:modified xsi:type="dcterms:W3CDTF">2018-09-03T09:21:28Z</dcterms:modified>
</cp:coreProperties>
</file>

<file path=docProps/thumbnail.jpeg>
</file>